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58" r:id="rId4"/>
    <p:sldId id="259" r:id="rId5"/>
    <p:sldId id="270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84" r:id="rId15"/>
    <p:sldId id="272" r:id="rId16"/>
    <p:sldId id="273" r:id="rId17"/>
    <p:sldId id="274" r:id="rId18"/>
    <p:sldId id="277" r:id="rId19"/>
    <p:sldId id="278" r:id="rId20"/>
    <p:sldId id="279" r:id="rId21"/>
    <p:sldId id="280" r:id="rId22"/>
    <p:sldId id="281" r:id="rId23"/>
    <p:sldId id="285" r:id="rId24"/>
    <p:sldId id="271" r:id="rId25"/>
    <p:sldId id="25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7" autoAdjust="0"/>
    <p:restoredTop sz="94660"/>
  </p:normalViewPr>
  <p:slideViewPr>
    <p:cSldViewPr snapToGrid="0">
      <p:cViewPr>
        <p:scale>
          <a:sx n="50" d="100"/>
          <a:sy n="50" d="100"/>
        </p:scale>
        <p:origin x="24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F14569-C6E8-405F-992B-3DC72115F99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D69348D-CE91-4946-8EBE-2BACC8D446D4}">
      <dgm:prSet phldrT="[Text]"/>
      <dgm:spPr/>
      <dgm:t>
        <a:bodyPr/>
        <a:lstStyle/>
        <a:p>
          <a:r>
            <a:rPr lang="en-US" dirty="0"/>
            <a:t>Head end should be elevated about 30 to 45 degree to prevent aspiration</a:t>
          </a:r>
          <a:endParaRPr lang="en-IN" dirty="0"/>
        </a:p>
      </dgm:t>
    </dgm:pt>
    <dgm:pt modelId="{D24E835E-7B2F-46C8-A840-5DEA0C208A67}" type="parTrans" cxnId="{356DB8EA-D138-491F-9C83-748D5F8F89C7}">
      <dgm:prSet/>
      <dgm:spPr/>
      <dgm:t>
        <a:bodyPr/>
        <a:lstStyle/>
        <a:p>
          <a:endParaRPr lang="en-IN"/>
        </a:p>
      </dgm:t>
    </dgm:pt>
    <dgm:pt modelId="{DB401FEF-91AB-457A-A119-84AB84106915}" type="sibTrans" cxnId="{356DB8EA-D138-491F-9C83-748D5F8F89C7}">
      <dgm:prSet/>
      <dgm:spPr/>
      <dgm:t>
        <a:bodyPr/>
        <a:lstStyle/>
        <a:p>
          <a:endParaRPr lang="en-IN"/>
        </a:p>
      </dgm:t>
    </dgm:pt>
    <dgm:pt modelId="{9CE5B82F-D2DB-417F-A83F-E662C40159CC}">
      <dgm:prSet/>
      <dgm:spPr/>
      <dgm:t>
        <a:bodyPr/>
        <a:lstStyle/>
        <a:p>
          <a:r>
            <a:rPr lang="en-US" dirty="0"/>
            <a:t>Checking and fixation of tube </a:t>
          </a:r>
          <a:endParaRPr lang="en-IN" dirty="0"/>
        </a:p>
      </dgm:t>
    </dgm:pt>
    <dgm:pt modelId="{DD29110E-D472-4FEB-8B46-120E974B5A47}" type="parTrans" cxnId="{EC4B4D63-68FF-4F23-9BE2-05A25D82006A}">
      <dgm:prSet/>
      <dgm:spPr/>
      <dgm:t>
        <a:bodyPr/>
        <a:lstStyle/>
        <a:p>
          <a:endParaRPr lang="en-IN"/>
        </a:p>
      </dgm:t>
    </dgm:pt>
    <dgm:pt modelId="{44586E2C-DBC2-4A49-B811-7DFF8ADA54EA}" type="sibTrans" cxnId="{EC4B4D63-68FF-4F23-9BE2-05A25D82006A}">
      <dgm:prSet/>
      <dgm:spPr/>
      <dgm:t>
        <a:bodyPr/>
        <a:lstStyle/>
        <a:p>
          <a:endParaRPr lang="en-IN"/>
        </a:p>
      </dgm:t>
    </dgm:pt>
    <dgm:pt modelId="{D6BB2E0D-31A4-438B-9D59-7964D3794837}">
      <dgm:prSet/>
      <dgm:spPr/>
      <dgm:t>
        <a:bodyPr/>
        <a:lstStyle/>
        <a:p>
          <a:r>
            <a:rPr lang="en-IN" dirty="0"/>
            <a:t>Tolerating</a:t>
          </a:r>
        </a:p>
      </dgm:t>
    </dgm:pt>
    <dgm:pt modelId="{03A7B783-C684-4EBA-85E5-1137E422A5DD}" type="parTrans" cxnId="{093E490D-D442-4C6A-A8D0-1707A30D9A94}">
      <dgm:prSet/>
      <dgm:spPr/>
      <dgm:t>
        <a:bodyPr/>
        <a:lstStyle/>
        <a:p>
          <a:endParaRPr lang="en-IN"/>
        </a:p>
      </dgm:t>
    </dgm:pt>
    <dgm:pt modelId="{EE3A275B-4B46-4E95-9690-E17E0A2625BC}" type="sibTrans" cxnId="{093E490D-D442-4C6A-A8D0-1707A30D9A94}">
      <dgm:prSet/>
      <dgm:spPr/>
      <dgm:t>
        <a:bodyPr/>
        <a:lstStyle/>
        <a:p>
          <a:endParaRPr lang="en-IN"/>
        </a:p>
      </dgm:t>
    </dgm:pt>
    <dgm:pt modelId="{F9E8760D-47A7-42D5-A532-76D993C2DB00}">
      <dgm:prSet/>
      <dgm:spPr/>
      <dgm:t>
        <a:bodyPr/>
        <a:lstStyle/>
        <a:p>
          <a:r>
            <a:rPr lang="en-US" dirty="0"/>
            <a:t>After giving feed flush with normal water, to prevent </a:t>
          </a:r>
          <a:r>
            <a:rPr lang="en-US"/>
            <a:t>any blockages</a:t>
          </a:r>
          <a:endParaRPr lang="en-IN" dirty="0"/>
        </a:p>
      </dgm:t>
    </dgm:pt>
    <dgm:pt modelId="{76991ACF-6796-452C-B929-0CD83A6940D9}" type="parTrans" cxnId="{D55A5EC0-E590-4FF1-9C25-B3864B316A34}">
      <dgm:prSet/>
      <dgm:spPr/>
      <dgm:t>
        <a:bodyPr/>
        <a:lstStyle/>
        <a:p>
          <a:endParaRPr lang="en-IN"/>
        </a:p>
      </dgm:t>
    </dgm:pt>
    <dgm:pt modelId="{42089E88-B12C-4187-B58F-818563C5722A}" type="sibTrans" cxnId="{D55A5EC0-E590-4FF1-9C25-B3864B316A34}">
      <dgm:prSet/>
      <dgm:spPr/>
      <dgm:t>
        <a:bodyPr/>
        <a:lstStyle/>
        <a:p>
          <a:endParaRPr lang="en-IN"/>
        </a:p>
      </dgm:t>
    </dgm:pt>
    <dgm:pt modelId="{11C5964C-A6AC-4A04-AAB6-35E99660E548}" type="pres">
      <dgm:prSet presAssocID="{77F14569-C6E8-405F-992B-3DC72115F992}" presName="Name0" presStyleCnt="0">
        <dgm:presLayoutVars>
          <dgm:chMax val="7"/>
          <dgm:chPref val="7"/>
          <dgm:dir/>
        </dgm:presLayoutVars>
      </dgm:prSet>
      <dgm:spPr/>
    </dgm:pt>
    <dgm:pt modelId="{3F5ABCB3-01B0-4B91-9741-5FAAF03D5196}" type="pres">
      <dgm:prSet presAssocID="{77F14569-C6E8-405F-992B-3DC72115F992}" presName="Name1" presStyleCnt="0"/>
      <dgm:spPr/>
    </dgm:pt>
    <dgm:pt modelId="{FF42809A-D4AD-4F23-B6E4-5A32721C537F}" type="pres">
      <dgm:prSet presAssocID="{77F14569-C6E8-405F-992B-3DC72115F992}" presName="cycle" presStyleCnt="0"/>
      <dgm:spPr/>
    </dgm:pt>
    <dgm:pt modelId="{84AE37CF-8C93-4F45-B9A1-74F12DF49615}" type="pres">
      <dgm:prSet presAssocID="{77F14569-C6E8-405F-992B-3DC72115F992}" presName="srcNode" presStyleLbl="node1" presStyleIdx="0" presStyleCnt="4"/>
      <dgm:spPr/>
    </dgm:pt>
    <dgm:pt modelId="{3A0BA0D8-3E25-48AB-861C-ADE3EE728361}" type="pres">
      <dgm:prSet presAssocID="{77F14569-C6E8-405F-992B-3DC72115F992}" presName="conn" presStyleLbl="parChTrans1D2" presStyleIdx="0" presStyleCnt="1"/>
      <dgm:spPr/>
    </dgm:pt>
    <dgm:pt modelId="{C6949A0C-C0CE-40B1-A27A-4416D8CF19DB}" type="pres">
      <dgm:prSet presAssocID="{77F14569-C6E8-405F-992B-3DC72115F992}" presName="extraNode" presStyleLbl="node1" presStyleIdx="0" presStyleCnt="4"/>
      <dgm:spPr/>
    </dgm:pt>
    <dgm:pt modelId="{C1EEF6ED-C379-40C3-A028-A93D365BCFA8}" type="pres">
      <dgm:prSet presAssocID="{77F14569-C6E8-405F-992B-3DC72115F992}" presName="dstNode" presStyleLbl="node1" presStyleIdx="0" presStyleCnt="4"/>
      <dgm:spPr/>
    </dgm:pt>
    <dgm:pt modelId="{99765D64-473C-45CC-B208-0B22C662EC8A}" type="pres">
      <dgm:prSet presAssocID="{DD69348D-CE91-4946-8EBE-2BACC8D446D4}" presName="text_1" presStyleLbl="node1" presStyleIdx="0" presStyleCnt="4">
        <dgm:presLayoutVars>
          <dgm:bulletEnabled val="1"/>
        </dgm:presLayoutVars>
      </dgm:prSet>
      <dgm:spPr/>
    </dgm:pt>
    <dgm:pt modelId="{DD06B09E-3148-4FC7-A7D8-02E239D417D9}" type="pres">
      <dgm:prSet presAssocID="{DD69348D-CE91-4946-8EBE-2BACC8D446D4}" presName="accent_1" presStyleCnt="0"/>
      <dgm:spPr/>
    </dgm:pt>
    <dgm:pt modelId="{4EBFCDE2-DE34-45DD-A1D6-3A8581471864}" type="pres">
      <dgm:prSet presAssocID="{DD69348D-CE91-4946-8EBE-2BACC8D446D4}" presName="accentRepeatNode" presStyleLbl="solidFgAcc1" presStyleIdx="0" presStyleCnt="4"/>
      <dgm:spPr/>
    </dgm:pt>
    <dgm:pt modelId="{2B3816FA-1728-4A78-915F-9C7E181E2781}" type="pres">
      <dgm:prSet presAssocID="{9CE5B82F-D2DB-417F-A83F-E662C40159CC}" presName="text_2" presStyleLbl="node1" presStyleIdx="1" presStyleCnt="4">
        <dgm:presLayoutVars>
          <dgm:bulletEnabled val="1"/>
        </dgm:presLayoutVars>
      </dgm:prSet>
      <dgm:spPr/>
    </dgm:pt>
    <dgm:pt modelId="{905AEDC7-9941-4934-BC2B-1C6180069E57}" type="pres">
      <dgm:prSet presAssocID="{9CE5B82F-D2DB-417F-A83F-E662C40159CC}" presName="accent_2" presStyleCnt="0"/>
      <dgm:spPr/>
    </dgm:pt>
    <dgm:pt modelId="{5DFC5392-B294-42BA-961B-649826DCE7F8}" type="pres">
      <dgm:prSet presAssocID="{9CE5B82F-D2DB-417F-A83F-E662C40159CC}" presName="accentRepeatNode" presStyleLbl="solidFgAcc1" presStyleIdx="1" presStyleCnt="4"/>
      <dgm:spPr/>
    </dgm:pt>
    <dgm:pt modelId="{1CD617E7-2A5E-4B22-AF60-C83422A9F573}" type="pres">
      <dgm:prSet presAssocID="{D6BB2E0D-31A4-438B-9D59-7964D3794837}" presName="text_3" presStyleLbl="node1" presStyleIdx="2" presStyleCnt="4">
        <dgm:presLayoutVars>
          <dgm:bulletEnabled val="1"/>
        </dgm:presLayoutVars>
      </dgm:prSet>
      <dgm:spPr/>
    </dgm:pt>
    <dgm:pt modelId="{1E932ED2-2D4D-410D-89B8-6ECE533ADEC1}" type="pres">
      <dgm:prSet presAssocID="{D6BB2E0D-31A4-438B-9D59-7964D3794837}" presName="accent_3" presStyleCnt="0"/>
      <dgm:spPr/>
    </dgm:pt>
    <dgm:pt modelId="{119FDD4A-6FDC-4531-87B5-3A0145A31997}" type="pres">
      <dgm:prSet presAssocID="{D6BB2E0D-31A4-438B-9D59-7964D3794837}" presName="accentRepeatNode" presStyleLbl="solidFgAcc1" presStyleIdx="2" presStyleCnt="4"/>
      <dgm:spPr/>
    </dgm:pt>
    <dgm:pt modelId="{89450D11-CF2F-46A2-B610-FF92A62F9865}" type="pres">
      <dgm:prSet presAssocID="{F9E8760D-47A7-42D5-A532-76D993C2DB00}" presName="text_4" presStyleLbl="node1" presStyleIdx="3" presStyleCnt="4">
        <dgm:presLayoutVars>
          <dgm:bulletEnabled val="1"/>
        </dgm:presLayoutVars>
      </dgm:prSet>
      <dgm:spPr/>
    </dgm:pt>
    <dgm:pt modelId="{ABAB8983-690F-4125-8525-B6EE296D929E}" type="pres">
      <dgm:prSet presAssocID="{F9E8760D-47A7-42D5-A532-76D993C2DB00}" presName="accent_4" presStyleCnt="0"/>
      <dgm:spPr/>
    </dgm:pt>
    <dgm:pt modelId="{DF620F05-8361-4F3E-BEC5-25E4948A9BEA}" type="pres">
      <dgm:prSet presAssocID="{F9E8760D-47A7-42D5-A532-76D993C2DB00}" presName="accentRepeatNode" presStyleLbl="solidFgAcc1" presStyleIdx="3" presStyleCnt="4"/>
      <dgm:spPr/>
    </dgm:pt>
  </dgm:ptLst>
  <dgm:cxnLst>
    <dgm:cxn modelId="{093E490D-D442-4C6A-A8D0-1707A30D9A94}" srcId="{77F14569-C6E8-405F-992B-3DC72115F992}" destId="{D6BB2E0D-31A4-438B-9D59-7964D3794837}" srcOrd="2" destOrd="0" parTransId="{03A7B783-C684-4EBA-85E5-1137E422A5DD}" sibTransId="{EE3A275B-4B46-4E95-9690-E17E0A2625BC}"/>
    <dgm:cxn modelId="{D6442F1D-425B-4D33-AE2A-2B6C9360A1C3}" type="presOf" srcId="{DB401FEF-91AB-457A-A119-84AB84106915}" destId="{3A0BA0D8-3E25-48AB-861C-ADE3EE728361}" srcOrd="0" destOrd="0" presId="urn:microsoft.com/office/officeart/2008/layout/VerticalCurvedList"/>
    <dgm:cxn modelId="{73116B41-FD39-4F90-A6B5-9A1876F17D4F}" type="presOf" srcId="{9CE5B82F-D2DB-417F-A83F-E662C40159CC}" destId="{2B3816FA-1728-4A78-915F-9C7E181E2781}" srcOrd="0" destOrd="0" presId="urn:microsoft.com/office/officeart/2008/layout/VerticalCurvedList"/>
    <dgm:cxn modelId="{EC4B4D63-68FF-4F23-9BE2-05A25D82006A}" srcId="{77F14569-C6E8-405F-992B-3DC72115F992}" destId="{9CE5B82F-D2DB-417F-A83F-E662C40159CC}" srcOrd="1" destOrd="0" parTransId="{DD29110E-D472-4FEB-8B46-120E974B5A47}" sibTransId="{44586E2C-DBC2-4A49-B811-7DFF8ADA54EA}"/>
    <dgm:cxn modelId="{AA8B176E-001C-4A71-A977-1BBC76DFC9BE}" type="presOf" srcId="{77F14569-C6E8-405F-992B-3DC72115F992}" destId="{11C5964C-A6AC-4A04-AAB6-35E99660E548}" srcOrd="0" destOrd="0" presId="urn:microsoft.com/office/officeart/2008/layout/VerticalCurvedList"/>
    <dgm:cxn modelId="{4EB8678A-3BFE-4D7C-ADF1-E62734B960BE}" type="presOf" srcId="{F9E8760D-47A7-42D5-A532-76D993C2DB00}" destId="{89450D11-CF2F-46A2-B610-FF92A62F9865}" srcOrd="0" destOrd="0" presId="urn:microsoft.com/office/officeart/2008/layout/VerticalCurvedList"/>
    <dgm:cxn modelId="{9ED57CA1-0974-460E-8878-8E32047A1311}" type="presOf" srcId="{D6BB2E0D-31A4-438B-9D59-7964D3794837}" destId="{1CD617E7-2A5E-4B22-AF60-C83422A9F573}" srcOrd="0" destOrd="0" presId="urn:microsoft.com/office/officeart/2008/layout/VerticalCurvedList"/>
    <dgm:cxn modelId="{1EBAD9B4-1BB1-43BD-887C-0BC62DA01FD9}" type="presOf" srcId="{DD69348D-CE91-4946-8EBE-2BACC8D446D4}" destId="{99765D64-473C-45CC-B208-0B22C662EC8A}" srcOrd="0" destOrd="0" presId="urn:microsoft.com/office/officeart/2008/layout/VerticalCurvedList"/>
    <dgm:cxn modelId="{D55A5EC0-E590-4FF1-9C25-B3864B316A34}" srcId="{77F14569-C6E8-405F-992B-3DC72115F992}" destId="{F9E8760D-47A7-42D5-A532-76D993C2DB00}" srcOrd="3" destOrd="0" parTransId="{76991ACF-6796-452C-B929-0CD83A6940D9}" sibTransId="{42089E88-B12C-4187-B58F-818563C5722A}"/>
    <dgm:cxn modelId="{356DB8EA-D138-491F-9C83-748D5F8F89C7}" srcId="{77F14569-C6E8-405F-992B-3DC72115F992}" destId="{DD69348D-CE91-4946-8EBE-2BACC8D446D4}" srcOrd="0" destOrd="0" parTransId="{D24E835E-7B2F-46C8-A840-5DEA0C208A67}" sibTransId="{DB401FEF-91AB-457A-A119-84AB84106915}"/>
    <dgm:cxn modelId="{B9FBC271-CA38-4958-9466-A69730C971A1}" type="presParOf" srcId="{11C5964C-A6AC-4A04-AAB6-35E99660E548}" destId="{3F5ABCB3-01B0-4B91-9741-5FAAF03D5196}" srcOrd="0" destOrd="0" presId="urn:microsoft.com/office/officeart/2008/layout/VerticalCurvedList"/>
    <dgm:cxn modelId="{91B1C864-9845-4B93-AF01-BFEFF90B3D5C}" type="presParOf" srcId="{3F5ABCB3-01B0-4B91-9741-5FAAF03D5196}" destId="{FF42809A-D4AD-4F23-B6E4-5A32721C537F}" srcOrd="0" destOrd="0" presId="urn:microsoft.com/office/officeart/2008/layout/VerticalCurvedList"/>
    <dgm:cxn modelId="{6A5A1E95-0E37-4D03-B3C0-B13BE58B75F8}" type="presParOf" srcId="{FF42809A-D4AD-4F23-B6E4-5A32721C537F}" destId="{84AE37CF-8C93-4F45-B9A1-74F12DF49615}" srcOrd="0" destOrd="0" presId="urn:microsoft.com/office/officeart/2008/layout/VerticalCurvedList"/>
    <dgm:cxn modelId="{1AD976E9-4C63-4086-813F-8E91AC7CD894}" type="presParOf" srcId="{FF42809A-D4AD-4F23-B6E4-5A32721C537F}" destId="{3A0BA0D8-3E25-48AB-861C-ADE3EE728361}" srcOrd="1" destOrd="0" presId="urn:microsoft.com/office/officeart/2008/layout/VerticalCurvedList"/>
    <dgm:cxn modelId="{FA7BE6D7-427B-493E-8041-0774D3A9CB28}" type="presParOf" srcId="{FF42809A-D4AD-4F23-B6E4-5A32721C537F}" destId="{C6949A0C-C0CE-40B1-A27A-4416D8CF19DB}" srcOrd="2" destOrd="0" presId="urn:microsoft.com/office/officeart/2008/layout/VerticalCurvedList"/>
    <dgm:cxn modelId="{FFA09A95-456E-4A5A-9AAB-D8C5F52174E9}" type="presParOf" srcId="{FF42809A-D4AD-4F23-B6E4-5A32721C537F}" destId="{C1EEF6ED-C379-40C3-A028-A93D365BCFA8}" srcOrd="3" destOrd="0" presId="urn:microsoft.com/office/officeart/2008/layout/VerticalCurvedList"/>
    <dgm:cxn modelId="{00A62374-58A7-40E7-9B89-260DAFD345C4}" type="presParOf" srcId="{3F5ABCB3-01B0-4B91-9741-5FAAF03D5196}" destId="{99765D64-473C-45CC-B208-0B22C662EC8A}" srcOrd="1" destOrd="0" presId="urn:microsoft.com/office/officeart/2008/layout/VerticalCurvedList"/>
    <dgm:cxn modelId="{3DA4F5AE-B019-48D5-963D-8512171D5869}" type="presParOf" srcId="{3F5ABCB3-01B0-4B91-9741-5FAAF03D5196}" destId="{DD06B09E-3148-4FC7-A7D8-02E239D417D9}" srcOrd="2" destOrd="0" presId="urn:microsoft.com/office/officeart/2008/layout/VerticalCurvedList"/>
    <dgm:cxn modelId="{448FA4C0-67A9-41B9-82E0-C9B47EC40D5E}" type="presParOf" srcId="{DD06B09E-3148-4FC7-A7D8-02E239D417D9}" destId="{4EBFCDE2-DE34-45DD-A1D6-3A8581471864}" srcOrd="0" destOrd="0" presId="urn:microsoft.com/office/officeart/2008/layout/VerticalCurvedList"/>
    <dgm:cxn modelId="{212E464A-84A3-4801-AE05-33B36A500CA1}" type="presParOf" srcId="{3F5ABCB3-01B0-4B91-9741-5FAAF03D5196}" destId="{2B3816FA-1728-4A78-915F-9C7E181E2781}" srcOrd="3" destOrd="0" presId="urn:microsoft.com/office/officeart/2008/layout/VerticalCurvedList"/>
    <dgm:cxn modelId="{D75707DC-64C9-472F-A932-CEC75EBA6E00}" type="presParOf" srcId="{3F5ABCB3-01B0-4B91-9741-5FAAF03D5196}" destId="{905AEDC7-9941-4934-BC2B-1C6180069E57}" srcOrd="4" destOrd="0" presId="urn:microsoft.com/office/officeart/2008/layout/VerticalCurvedList"/>
    <dgm:cxn modelId="{CA611E56-016C-4AC2-B46B-2E1A0076F89C}" type="presParOf" srcId="{905AEDC7-9941-4934-BC2B-1C6180069E57}" destId="{5DFC5392-B294-42BA-961B-649826DCE7F8}" srcOrd="0" destOrd="0" presId="urn:microsoft.com/office/officeart/2008/layout/VerticalCurvedList"/>
    <dgm:cxn modelId="{D5B78A0C-6826-4F84-8924-A5E3234BB11B}" type="presParOf" srcId="{3F5ABCB3-01B0-4B91-9741-5FAAF03D5196}" destId="{1CD617E7-2A5E-4B22-AF60-C83422A9F573}" srcOrd="5" destOrd="0" presId="urn:microsoft.com/office/officeart/2008/layout/VerticalCurvedList"/>
    <dgm:cxn modelId="{FAC27F78-5CF4-4F17-BC91-48C99BDC4402}" type="presParOf" srcId="{3F5ABCB3-01B0-4B91-9741-5FAAF03D5196}" destId="{1E932ED2-2D4D-410D-89B8-6ECE533ADEC1}" srcOrd="6" destOrd="0" presId="urn:microsoft.com/office/officeart/2008/layout/VerticalCurvedList"/>
    <dgm:cxn modelId="{DF79F012-B276-4711-97F1-A820E8BDCF0A}" type="presParOf" srcId="{1E932ED2-2D4D-410D-89B8-6ECE533ADEC1}" destId="{119FDD4A-6FDC-4531-87B5-3A0145A31997}" srcOrd="0" destOrd="0" presId="urn:microsoft.com/office/officeart/2008/layout/VerticalCurvedList"/>
    <dgm:cxn modelId="{795DCBDD-5511-449B-AD97-A719DF99CA83}" type="presParOf" srcId="{3F5ABCB3-01B0-4B91-9741-5FAAF03D5196}" destId="{89450D11-CF2F-46A2-B610-FF92A62F9865}" srcOrd="7" destOrd="0" presId="urn:microsoft.com/office/officeart/2008/layout/VerticalCurvedList"/>
    <dgm:cxn modelId="{1622FD10-B1F5-462B-AB42-E810D996621B}" type="presParOf" srcId="{3F5ABCB3-01B0-4B91-9741-5FAAF03D5196}" destId="{ABAB8983-690F-4125-8525-B6EE296D929E}" srcOrd="8" destOrd="0" presId="urn:microsoft.com/office/officeart/2008/layout/VerticalCurvedList"/>
    <dgm:cxn modelId="{77186CE0-B968-46CB-9C15-D1635089A4CC}" type="presParOf" srcId="{ABAB8983-690F-4125-8525-B6EE296D929E}" destId="{DF620F05-8361-4F3E-BEC5-25E4948A9BE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F14569-C6E8-405F-992B-3DC72115F99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D69348D-CE91-4946-8EBE-2BACC8D446D4}">
      <dgm:prSet phldrT="[Text]"/>
      <dgm:spPr/>
      <dgm:t>
        <a:bodyPr/>
        <a:lstStyle/>
        <a:p>
          <a:r>
            <a:rPr lang="en-US" i="0" dirty="0">
              <a:solidFill>
                <a:schemeClr val="bg1"/>
              </a:solidFill>
              <a:latin typeface="+mn-lt"/>
            </a:rPr>
            <a:t>Ensure intubated patients have adequate depth of sedation with calm, comfortable and collaborative level.</a:t>
          </a:r>
          <a:endParaRPr lang="en-IN" i="0" dirty="0">
            <a:solidFill>
              <a:schemeClr val="bg1"/>
            </a:solidFill>
            <a:latin typeface="+mn-lt"/>
          </a:endParaRPr>
        </a:p>
      </dgm:t>
    </dgm:pt>
    <dgm:pt modelId="{D24E835E-7B2F-46C8-A840-5DEA0C208A67}" type="parTrans" cxnId="{356DB8EA-D138-491F-9C83-748D5F8F89C7}">
      <dgm:prSet/>
      <dgm:spPr/>
      <dgm:t>
        <a:bodyPr/>
        <a:lstStyle/>
        <a:p>
          <a:endParaRPr lang="en-IN" i="0">
            <a:solidFill>
              <a:schemeClr val="bg1"/>
            </a:solidFill>
            <a:latin typeface="+mn-lt"/>
          </a:endParaRPr>
        </a:p>
      </dgm:t>
    </dgm:pt>
    <dgm:pt modelId="{DB401FEF-91AB-457A-A119-84AB84106915}" type="sibTrans" cxnId="{356DB8EA-D138-491F-9C83-748D5F8F89C7}">
      <dgm:prSet/>
      <dgm:spPr/>
      <dgm:t>
        <a:bodyPr/>
        <a:lstStyle/>
        <a:p>
          <a:endParaRPr lang="en-IN" i="0">
            <a:solidFill>
              <a:schemeClr val="bg1"/>
            </a:solidFill>
            <a:latin typeface="+mn-lt"/>
          </a:endParaRPr>
        </a:p>
      </dgm:t>
    </dgm:pt>
    <dgm:pt modelId="{E80FB742-F04B-4EA3-902B-DD8E35EF7BAA}">
      <dgm:prSet/>
      <dgm:spPr/>
      <dgm:t>
        <a:bodyPr/>
        <a:lstStyle/>
        <a:p>
          <a:r>
            <a:rPr lang="en-US" i="0" dirty="0">
              <a:solidFill>
                <a:schemeClr val="bg1"/>
              </a:solidFill>
              <a:latin typeface="+mn-lt"/>
            </a:rPr>
            <a:t>Evaluate depth of sedation-by Glasgow coma scale(GCS).</a:t>
          </a:r>
          <a:endParaRPr lang="en-IN" i="0" dirty="0">
            <a:solidFill>
              <a:schemeClr val="bg1"/>
            </a:solidFill>
            <a:latin typeface="+mn-lt"/>
          </a:endParaRPr>
        </a:p>
      </dgm:t>
    </dgm:pt>
    <dgm:pt modelId="{31FB833E-9002-48D5-B3BE-94E20E86C817}" type="parTrans" cxnId="{29F82E06-C3A2-4BD1-BFE0-0AD1BC7DB202}">
      <dgm:prSet/>
      <dgm:spPr/>
      <dgm:t>
        <a:bodyPr/>
        <a:lstStyle/>
        <a:p>
          <a:endParaRPr lang="en-IN" i="0">
            <a:solidFill>
              <a:schemeClr val="bg1"/>
            </a:solidFill>
            <a:latin typeface="+mn-lt"/>
          </a:endParaRPr>
        </a:p>
      </dgm:t>
    </dgm:pt>
    <dgm:pt modelId="{44F9FD24-DD03-4C1B-90FE-636E14192B86}" type="sibTrans" cxnId="{29F82E06-C3A2-4BD1-BFE0-0AD1BC7DB202}">
      <dgm:prSet/>
      <dgm:spPr/>
      <dgm:t>
        <a:bodyPr/>
        <a:lstStyle/>
        <a:p>
          <a:endParaRPr lang="en-IN" i="0">
            <a:solidFill>
              <a:schemeClr val="bg1"/>
            </a:solidFill>
            <a:latin typeface="+mn-lt"/>
          </a:endParaRPr>
        </a:p>
      </dgm:t>
    </dgm:pt>
    <dgm:pt modelId="{01FB1782-714E-4AEC-B96C-35FA0181A6DC}">
      <dgm:prSet/>
      <dgm:spPr/>
      <dgm:t>
        <a:bodyPr/>
        <a:lstStyle/>
        <a:p>
          <a:r>
            <a:rPr lang="en-US" i="0" dirty="0">
              <a:solidFill>
                <a:schemeClr val="bg1"/>
              </a:solidFill>
              <a:latin typeface="+mn-lt"/>
            </a:rPr>
            <a:t>Richmond agitation and sedation scale (RASS) for intubated patients</a:t>
          </a:r>
          <a:endParaRPr lang="en-IN" i="0" dirty="0">
            <a:solidFill>
              <a:schemeClr val="bg1"/>
            </a:solidFill>
            <a:latin typeface="+mn-lt"/>
          </a:endParaRPr>
        </a:p>
      </dgm:t>
    </dgm:pt>
    <dgm:pt modelId="{C913570C-CD82-44AB-8628-9C77B08CEF55}" type="parTrans" cxnId="{FA36F4FC-ED77-4558-8E65-860131123D98}">
      <dgm:prSet/>
      <dgm:spPr/>
      <dgm:t>
        <a:bodyPr/>
        <a:lstStyle/>
        <a:p>
          <a:endParaRPr lang="en-IN" i="0">
            <a:solidFill>
              <a:schemeClr val="bg1"/>
            </a:solidFill>
            <a:latin typeface="+mn-lt"/>
          </a:endParaRPr>
        </a:p>
      </dgm:t>
    </dgm:pt>
    <dgm:pt modelId="{423EBDCB-168F-492B-B392-6E7ABD36F00C}" type="sibTrans" cxnId="{FA36F4FC-ED77-4558-8E65-860131123D98}">
      <dgm:prSet/>
      <dgm:spPr/>
      <dgm:t>
        <a:bodyPr/>
        <a:lstStyle/>
        <a:p>
          <a:endParaRPr lang="en-IN" i="0">
            <a:solidFill>
              <a:schemeClr val="bg1"/>
            </a:solidFill>
            <a:latin typeface="+mn-lt"/>
          </a:endParaRPr>
        </a:p>
      </dgm:t>
    </dgm:pt>
    <dgm:pt modelId="{11C5964C-A6AC-4A04-AAB6-35E99660E548}" type="pres">
      <dgm:prSet presAssocID="{77F14569-C6E8-405F-992B-3DC72115F992}" presName="Name0" presStyleCnt="0">
        <dgm:presLayoutVars>
          <dgm:chMax val="7"/>
          <dgm:chPref val="7"/>
          <dgm:dir/>
        </dgm:presLayoutVars>
      </dgm:prSet>
      <dgm:spPr/>
    </dgm:pt>
    <dgm:pt modelId="{3F5ABCB3-01B0-4B91-9741-5FAAF03D5196}" type="pres">
      <dgm:prSet presAssocID="{77F14569-C6E8-405F-992B-3DC72115F992}" presName="Name1" presStyleCnt="0"/>
      <dgm:spPr/>
    </dgm:pt>
    <dgm:pt modelId="{FF42809A-D4AD-4F23-B6E4-5A32721C537F}" type="pres">
      <dgm:prSet presAssocID="{77F14569-C6E8-405F-992B-3DC72115F992}" presName="cycle" presStyleCnt="0"/>
      <dgm:spPr/>
    </dgm:pt>
    <dgm:pt modelId="{84AE37CF-8C93-4F45-B9A1-74F12DF49615}" type="pres">
      <dgm:prSet presAssocID="{77F14569-C6E8-405F-992B-3DC72115F992}" presName="srcNode" presStyleLbl="node1" presStyleIdx="0" presStyleCnt="3"/>
      <dgm:spPr/>
    </dgm:pt>
    <dgm:pt modelId="{3A0BA0D8-3E25-48AB-861C-ADE3EE728361}" type="pres">
      <dgm:prSet presAssocID="{77F14569-C6E8-405F-992B-3DC72115F992}" presName="conn" presStyleLbl="parChTrans1D2" presStyleIdx="0" presStyleCnt="1"/>
      <dgm:spPr/>
    </dgm:pt>
    <dgm:pt modelId="{C6949A0C-C0CE-40B1-A27A-4416D8CF19DB}" type="pres">
      <dgm:prSet presAssocID="{77F14569-C6E8-405F-992B-3DC72115F992}" presName="extraNode" presStyleLbl="node1" presStyleIdx="0" presStyleCnt="3"/>
      <dgm:spPr/>
    </dgm:pt>
    <dgm:pt modelId="{C1EEF6ED-C379-40C3-A028-A93D365BCFA8}" type="pres">
      <dgm:prSet presAssocID="{77F14569-C6E8-405F-992B-3DC72115F992}" presName="dstNode" presStyleLbl="node1" presStyleIdx="0" presStyleCnt="3"/>
      <dgm:spPr/>
    </dgm:pt>
    <dgm:pt modelId="{99765D64-473C-45CC-B208-0B22C662EC8A}" type="pres">
      <dgm:prSet presAssocID="{DD69348D-CE91-4946-8EBE-2BACC8D446D4}" presName="text_1" presStyleLbl="node1" presStyleIdx="0" presStyleCnt="3">
        <dgm:presLayoutVars>
          <dgm:bulletEnabled val="1"/>
        </dgm:presLayoutVars>
      </dgm:prSet>
      <dgm:spPr/>
    </dgm:pt>
    <dgm:pt modelId="{DD06B09E-3148-4FC7-A7D8-02E239D417D9}" type="pres">
      <dgm:prSet presAssocID="{DD69348D-CE91-4946-8EBE-2BACC8D446D4}" presName="accent_1" presStyleCnt="0"/>
      <dgm:spPr/>
    </dgm:pt>
    <dgm:pt modelId="{4EBFCDE2-DE34-45DD-A1D6-3A8581471864}" type="pres">
      <dgm:prSet presAssocID="{DD69348D-CE91-4946-8EBE-2BACC8D446D4}" presName="accentRepeatNode" presStyleLbl="solidFgAcc1" presStyleIdx="0" presStyleCnt="3"/>
      <dgm:spPr/>
    </dgm:pt>
    <dgm:pt modelId="{EE118D2A-A655-40A2-99A5-570D6A046170}" type="pres">
      <dgm:prSet presAssocID="{E80FB742-F04B-4EA3-902B-DD8E35EF7BAA}" presName="text_2" presStyleLbl="node1" presStyleIdx="1" presStyleCnt="3">
        <dgm:presLayoutVars>
          <dgm:bulletEnabled val="1"/>
        </dgm:presLayoutVars>
      </dgm:prSet>
      <dgm:spPr/>
    </dgm:pt>
    <dgm:pt modelId="{327D1857-C5A6-409B-8976-ABDE30AB12FE}" type="pres">
      <dgm:prSet presAssocID="{E80FB742-F04B-4EA3-902B-DD8E35EF7BAA}" presName="accent_2" presStyleCnt="0"/>
      <dgm:spPr/>
    </dgm:pt>
    <dgm:pt modelId="{86957E93-26D3-4ADF-83D9-A5AFB54E426B}" type="pres">
      <dgm:prSet presAssocID="{E80FB742-F04B-4EA3-902B-DD8E35EF7BAA}" presName="accentRepeatNode" presStyleLbl="solidFgAcc1" presStyleIdx="1" presStyleCnt="3"/>
      <dgm:spPr/>
    </dgm:pt>
    <dgm:pt modelId="{EC1EC8D3-FD21-4520-85BC-8E1A4CEB67BB}" type="pres">
      <dgm:prSet presAssocID="{01FB1782-714E-4AEC-B96C-35FA0181A6DC}" presName="text_3" presStyleLbl="node1" presStyleIdx="2" presStyleCnt="3">
        <dgm:presLayoutVars>
          <dgm:bulletEnabled val="1"/>
        </dgm:presLayoutVars>
      </dgm:prSet>
      <dgm:spPr/>
    </dgm:pt>
    <dgm:pt modelId="{417E0DB4-6345-4FDC-8D2B-CAAD097FFEF8}" type="pres">
      <dgm:prSet presAssocID="{01FB1782-714E-4AEC-B96C-35FA0181A6DC}" presName="accent_3" presStyleCnt="0"/>
      <dgm:spPr/>
    </dgm:pt>
    <dgm:pt modelId="{AF10FAF4-ACE9-4BC9-91CA-0CF7EC12D7CE}" type="pres">
      <dgm:prSet presAssocID="{01FB1782-714E-4AEC-B96C-35FA0181A6DC}" presName="accentRepeatNode" presStyleLbl="solidFgAcc1" presStyleIdx="2" presStyleCnt="3"/>
      <dgm:spPr/>
    </dgm:pt>
  </dgm:ptLst>
  <dgm:cxnLst>
    <dgm:cxn modelId="{90CB0903-ECD5-4DA8-992A-9D1C838B7D49}" type="presOf" srcId="{01FB1782-714E-4AEC-B96C-35FA0181A6DC}" destId="{EC1EC8D3-FD21-4520-85BC-8E1A4CEB67BB}" srcOrd="0" destOrd="0" presId="urn:microsoft.com/office/officeart/2008/layout/VerticalCurvedList"/>
    <dgm:cxn modelId="{29F82E06-C3A2-4BD1-BFE0-0AD1BC7DB202}" srcId="{77F14569-C6E8-405F-992B-3DC72115F992}" destId="{E80FB742-F04B-4EA3-902B-DD8E35EF7BAA}" srcOrd="1" destOrd="0" parTransId="{31FB833E-9002-48D5-B3BE-94E20E86C817}" sibTransId="{44F9FD24-DD03-4C1B-90FE-636E14192B86}"/>
    <dgm:cxn modelId="{D6442F1D-425B-4D33-AE2A-2B6C9360A1C3}" type="presOf" srcId="{DB401FEF-91AB-457A-A119-84AB84106915}" destId="{3A0BA0D8-3E25-48AB-861C-ADE3EE728361}" srcOrd="0" destOrd="0" presId="urn:microsoft.com/office/officeart/2008/layout/VerticalCurvedList"/>
    <dgm:cxn modelId="{AA8B176E-001C-4A71-A977-1BBC76DFC9BE}" type="presOf" srcId="{77F14569-C6E8-405F-992B-3DC72115F992}" destId="{11C5964C-A6AC-4A04-AAB6-35E99660E548}" srcOrd="0" destOrd="0" presId="urn:microsoft.com/office/officeart/2008/layout/VerticalCurvedList"/>
    <dgm:cxn modelId="{1EBAD9B4-1BB1-43BD-887C-0BC62DA01FD9}" type="presOf" srcId="{DD69348D-CE91-4946-8EBE-2BACC8D446D4}" destId="{99765D64-473C-45CC-B208-0B22C662EC8A}" srcOrd="0" destOrd="0" presId="urn:microsoft.com/office/officeart/2008/layout/VerticalCurvedList"/>
    <dgm:cxn modelId="{C7D3ACD7-FE8E-4C0C-9086-5CED6B13C3A3}" type="presOf" srcId="{E80FB742-F04B-4EA3-902B-DD8E35EF7BAA}" destId="{EE118D2A-A655-40A2-99A5-570D6A046170}" srcOrd="0" destOrd="0" presId="urn:microsoft.com/office/officeart/2008/layout/VerticalCurvedList"/>
    <dgm:cxn modelId="{356DB8EA-D138-491F-9C83-748D5F8F89C7}" srcId="{77F14569-C6E8-405F-992B-3DC72115F992}" destId="{DD69348D-CE91-4946-8EBE-2BACC8D446D4}" srcOrd="0" destOrd="0" parTransId="{D24E835E-7B2F-46C8-A840-5DEA0C208A67}" sibTransId="{DB401FEF-91AB-457A-A119-84AB84106915}"/>
    <dgm:cxn modelId="{FA36F4FC-ED77-4558-8E65-860131123D98}" srcId="{77F14569-C6E8-405F-992B-3DC72115F992}" destId="{01FB1782-714E-4AEC-B96C-35FA0181A6DC}" srcOrd="2" destOrd="0" parTransId="{C913570C-CD82-44AB-8628-9C77B08CEF55}" sibTransId="{423EBDCB-168F-492B-B392-6E7ABD36F00C}"/>
    <dgm:cxn modelId="{B9FBC271-CA38-4958-9466-A69730C971A1}" type="presParOf" srcId="{11C5964C-A6AC-4A04-AAB6-35E99660E548}" destId="{3F5ABCB3-01B0-4B91-9741-5FAAF03D5196}" srcOrd="0" destOrd="0" presId="urn:microsoft.com/office/officeart/2008/layout/VerticalCurvedList"/>
    <dgm:cxn modelId="{91B1C864-9845-4B93-AF01-BFEFF90B3D5C}" type="presParOf" srcId="{3F5ABCB3-01B0-4B91-9741-5FAAF03D5196}" destId="{FF42809A-D4AD-4F23-B6E4-5A32721C537F}" srcOrd="0" destOrd="0" presId="urn:microsoft.com/office/officeart/2008/layout/VerticalCurvedList"/>
    <dgm:cxn modelId="{6A5A1E95-0E37-4D03-B3C0-B13BE58B75F8}" type="presParOf" srcId="{FF42809A-D4AD-4F23-B6E4-5A32721C537F}" destId="{84AE37CF-8C93-4F45-B9A1-74F12DF49615}" srcOrd="0" destOrd="0" presId="urn:microsoft.com/office/officeart/2008/layout/VerticalCurvedList"/>
    <dgm:cxn modelId="{1AD976E9-4C63-4086-813F-8E91AC7CD894}" type="presParOf" srcId="{FF42809A-D4AD-4F23-B6E4-5A32721C537F}" destId="{3A0BA0D8-3E25-48AB-861C-ADE3EE728361}" srcOrd="1" destOrd="0" presId="urn:microsoft.com/office/officeart/2008/layout/VerticalCurvedList"/>
    <dgm:cxn modelId="{FA7BE6D7-427B-493E-8041-0774D3A9CB28}" type="presParOf" srcId="{FF42809A-D4AD-4F23-B6E4-5A32721C537F}" destId="{C6949A0C-C0CE-40B1-A27A-4416D8CF19DB}" srcOrd="2" destOrd="0" presId="urn:microsoft.com/office/officeart/2008/layout/VerticalCurvedList"/>
    <dgm:cxn modelId="{FFA09A95-456E-4A5A-9AAB-D8C5F52174E9}" type="presParOf" srcId="{FF42809A-D4AD-4F23-B6E4-5A32721C537F}" destId="{C1EEF6ED-C379-40C3-A028-A93D365BCFA8}" srcOrd="3" destOrd="0" presId="urn:microsoft.com/office/officeart/2008/layout/VerticalCurvedList"/>
    <dgm:cxn modelId="{00A62374-58A7-40E7-9B89-260DAFD345C4}" type="presParOf" srcId="{3F5ABCB3-01B0-4B91-9741-5FAAF03D5196}" destId="{99765D64-473C-45CC-B208-0B22C662EC8A}" srcOrd="1" destOrd="0" presId="urn:microsoft.com/office/officeart/2008/layout/VerticalCurvedList"/>
    <dgm:cxn modelId="{3DA4F5AE-B019-48D5-963D-8512171D5869}" type="presParOf" srcId="{3F5ABCB3-01B0-4B91-9741-5FAAF03D5196}" destId="{DD06B09E-3148-4FC7-A7D8-02E239D417D9}" srcOrd="2" destOrd="0" presId="urn:microsoft.com/office/officeart/2008/layout/VerticalCurvedList"/>
    <dgm:cxn modelId="{448FA4C0-67A9-41B9-82E0-C9B47EC40D5E}" type="presParOf" srcId="{DD06B09E-3148-4FC7-A7D8-02E239D417D9}" destId="{4EBFCDE2-DE34-45DD-A1D6-3A8581471864}" srcOrd="0" destOrd="0" presId="urn:microsoft.com/office/officeart/2008/layout/VerticalCurvedList"/>
    <dgm:cxn modelId="{F2C7FCAA-C4A2-4574-805D-0D5321F20612}" type="presParOf" srcId="{3F5ABCB3-01B0-4B91-9741-5FAAF03D5196}" destId="{EE118D2A-A655-40A2-99A5-570D6A046170}" srcOrd="3" destOrd="0" presId="urn:microsoft.com/office/officeart/2008/layout/VerticalCurvedList"/>
    <dgm:cxn modelId="{D17D8822-771D-429B-94BB-AAB39AF347D2}" type="presParOf" srcId="{3F5ABCB3-01B0-4B91-9741-5FAAF03D5196}" destId="{327D1857-C5A6-409B-8976-ABDE30AB12FE}" srcOrd="4" destOrd="0" presId="urn:microsoft.com/office/officeart/2008/layout/VerticalCurvedList"/>
    <dgm:cxn modelId="{9B200D2A-A991-4A10-ACDA-10FD2DE7550B}" type="presParOf" srcId="{327D1857-C5A6-409B-8976-ABDE30AB12FE}" destId="{86957E93-26D3-4ADF-83D9-A5AFB54E426B}" srcOrd="0" destOrd="0" presId="urn:microsoft.com/office/officeart/2008/layout/VerticalCurvedList"/>
    <dgm:cxn modelId="{8B529911-1937-47FE-BBD2-00D69AB3A2BA}" type="presParOf" srcId="{3F5ABCB3-01B0-4B91-9741-5FAAF03D5196}" destId="{EC1EC8D3-FD21-4520-85BC-8E1A4CEB67BB}" srcOrd="5" destOrd="0" presId="urn:microsoft.com/office/officeart/2008/layout/VerticalCurvedList"/>
    <dgm:cxn modelId="{0AB9A4DA-53E8-4CCB-9E5B-E0E1BDB2A831}" type="presParOf" srcId="{3F5ABCB3-01B0-4B91-9741-5FAAF03D5196}" destId="{417E0DB4-6345-4FDC-8D2B-CAAD097FFEF8}" srcOrd="6" destOrd="0" presId="urn:microsoft.com/office/officeart/2008/layout/VerticalCurvedList"/>
    <dgm:cxn modelId="{229DBB65-6F0F-4B07-BE6E-558B12EABE4C}" type="presParOf" srcId="{417E0DB4-6345-4FDC-8D2B-CAAD097FFEF8}" destId="{AF10FAF4-ACE9-4BC9-91CA-0CF7EC12D7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F14569-C6E8-405F-992B-3DC72115F99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1C5964C-A6AC-4A04-AAB6-35E99660E548}" type="pres">
      <dgm:prSet presAssocID="{77F14569-C6E8-405F-992B-3DC72115F992}" presName="Name0" presStyleCnt="0">
        <dgm:presLayoutVars>
          <dgm:chMax val="7"/>
          <dgm:chPref val="7"/>
          <dgm:dir/>
        </dgm:presLayoutVars>
      </dgm:prSet>
      <dgm:spPr/>
    </dgm:pt>
    <dgm:pt modelId="{3F5ABCB3-01B0-4B91-9741-5FAAF03D5196}" type="pres">
      <dgm:prSet presAssocID="{77F14569-C6E8-405F-992B-3DC72115F992}" presName="Name1" presStyleCnt="0"/>
      <dgm:spPr/>
    </dgm:pt>
    <dgm:pt modelId="{FF42809A-D4AD-4F23-B6E4-5A32721C537F}" type="pres">
      <dgm:prSet presAssocID="{77F14569-C6E8-405F-992B-3DC72115F992}" presName="cycle" presStyleCnt="0"/>
      <dgm:spPr/>
    </dgm:pt>
    <dgm:pt modelId="{84AE37CF-8C93-4F45-B9A1-74F12DF49615}" type="pres">
      <dgm:prSet presAssocID="{77F14569-C6E8-405F-992B-3DC72115F992}" presName="srcNode" presStyleLbl="node1" presStyleIdx="0" presStyleCnt="0"/>
      <dgm:spPr/>
    </dgm:pt>
    <dgm:pt modelId="{3A0BA0D8-3E25-48AB-861C-ADE3EE728361}" type="pres">
      <dgm:prSet presAssocID="{77F14569-C6E8-405F-992B-3DC72115F992}" presName="conn" presStyleLbl="parChTrans1D2" presStyleIdx="0" presStyleCnt="1"/>
      <dgm:spPr/>
    </dgm:pt>
    <dgm:pt modelId="{C6949A0C-C0CE-40B1-A27A-4416D8CF19DB}" type="pres">
      <dgm:prSet presAssocID="{77F14569-C6E8-405F-992B-3DC72115F992}" presName="extraNode" presStyleLbl="node1" presStyleIdx="0" presStyleCnt="0"/>
      <dgm:spPr/>
    </dgm:pt>
    <dgm:pt modelId="{C1EEF6ED-C379-40C3-A028-A93D365BCFA8}" type="pres">
      <dgm:prSet presAssocID="{77F14569-C6E8-405F-992B-3DC72115F992}" presName="dstNode" presStyleLbl="node1" presStyleIdx="0" presStyleCnt="0"/>
      <dgm:spPr/>
    </dgm:pt>
  </dgm:ptLst>
  <dgm:cxnLst>
    <dgm:cxn modelId="{AA8B176E-001C-4A71-A977-1BBC76DFC9BE}" type="presOf" srcId="{77F14569-C6E8-405F-992B-3DC72115F992}" destId="{11C5964C-A6AC-4A04-AAB6-35E99660E548}" srcOrd="0" destOrd="0" presId="urn:microsoft.com/office/officeart/2008/layout/VerticalCurvedList"/>
    <dgm:cxn modelId="{B9FBC271-CA38-4958-9466-A69730C971A1}" type="presParOf" srcId="{11C5964C-A6AC-4A04-AAB6-35E99660E548}" destId="{3F5ABCB3-01B0-4B91-9741-5FAAF03D5196}" srcOrd="0" destOrd="0" presId="urn:microsoft.com/office/officeart/2008/layout/VerticalCurvedList"/>
    <dgm:cxn modelId="{91B1C864-9845-4B93-AF01-BFEFF90B3D5C}" type="presParOf" srcId="{3F5ABCB3-01B0-4B91-9741-5FAAF03D5196}" destId="{FF42809A-D4AD-4F23-B6E4-5A32721C537F}" srcOrd="0" destOrd="0" presId="urn:microsoft.com/office/officeart/2008/layout/VerticalCurvedList"/>
    <dgm:cxn modelId="{6A5A1E95-0E37-4D03-B3C0-B13BE58B75F8}" type="presParOf" srcId="{FF42809A-D4AD-4F23-B6E4-5A32721C537F}" destId="{84AE37CF-8C93-4F45-B9A1-74F12DF49615}" srcOrd="0" destOrd="0" presId="urn:microsoft.com/office/officeart/2008/layout/VerticalCurvedList"/>
    <dgm:cxn modelId="{1AD976E9-4C63-4086-813F-8E91AC7CD894}" type="presParOf" srcId="{FF42809A-D4AD-4F23-B6E4-5A32721C537F}" destId="{3A0BA0D8-3E25-48AB-861C-ADE3EE728361}" srcOrd="1" destOrd="0" presId="urn:microsoft.com/office/officeart/2008/layout/VerticalCurvedList"/>
    <dgm:cxn modelId="{FA7BE6D7-427B-493E-8041-0774D3A9CB28}" type="presParOf" srcId="{FF42809A-D4AD-4F23-B6E4-5A32721C537F}" destId="{C6949A0C-C0CE-40B1-A27A-4416D8CF19DB}" srcOrd="2" destOrd="0" presId="urn:microsoft.com/office/officeart/2008/layout/VerticalCurvedList"/>
    <dgm:cxn modelId="{FFA09A95-456E-4A5A-9AAB-D8C5F52174E9}" type="presParOf" srcId="{FF42809A-D4AD-4F23-B6E4-5A32721C537F}" destId="{C1EEF6ED-C379-40C3-A028-A93D365BCFA8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F14569-C6E8-405F-992B-3DC72115F99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1C5964C-A6AC-4A04-AAB6-35E99660E548}" type="pres">
      <dgm:prSet presAssocID="{77F14569-C6E8-405F-992B-3DC72115F992}" presName="Name0" presStyleCnt="0">
        <dgm:presLayoutVars>
          <dgm:chMax val="7"/>
          <dgm:chPref val="7"/>
          <dgm:dir/>
        </dgm:presLayoutVars>
      </dgm:prSet>
      <dgm:spPr/>
    </dgm:pt>
    <dgm:pt modelId="{3F5ABCB3-01B0-4B91-9741-5FAAF03D5196}" type="pres">
      <dgm:prSet presAssocID="{77F14569-C6E8-405F-992B-3DC72115F992}" presName="Name1" presStyleCnt="0"/>
      <dgm:spPr/>
    </dgm:pt>
    <dgm:pt modelId="{FF42809A-D4AD-4F23-B6E4-5A32721C537F}" type="pres">
      <dgm:prSet presAssocID="{77F14569-C6E8-405F-992B-3DC72115F992}" presName="cycle" presStyleCnt="0"/>
      <dgm:spPr/>
    </dgm:pt>
    <dgm:pt modelId="{84AE37CF-8C93-4F45-B9A1-74F12DF49615}" type="pres">
      <dgm:prSet presAssocID="{77F14569-C6E8-405F-992B-3DC72115F992}" presName="srcNode" presStyleLbl="node1" presStyleIdx="0" presStyleCnt="0"/>
      <dgm:spPr/>
    </dgm:pt>
    <dgm:pt modelId="{3A0BA0D8-3E25-48AB-861C-ADE3EE728361}" type="pres">
      <dgm:prSet presAssocID="{77F14569-C6E8-405F-992B-3DC72115F992}" presName="conn" presStyleLbl="parChTrans1D2" presStyleIdx="0" presStyleCnt="1"/>
      <dgm:spPr/>
    </dgm:pt>
    <dgm:pt modelId="{C6949A0C-C0CE-40B1-A27A-4416D8CF19DB}" type="pres">
      <dgm:prSet presAssocID="{77F14569-C6E8-405F-992B-3DC72115F992}" presName="extraNode" presStyleLbl="node1" presStyleIdx="0" presStyleCnt="0"/>
      <dgm:spPr/>
    </dgm:pt>
    <dgm:pt modelId="{C1EEF6ED-C379-40C3-A028-A93D365BCFA8}" type="pres">
      <dgm:prSet presAssocID="{77F14569-C6E8-405F-992B-3DC72115F992}" presName="dstNode" presStyleLbl="node1" presStyleIdx="0" presStyleCnt="0"/>
      <dgm:spPr/>
    </dgm:pt>
  </dgm:ptLst>
  <dgm:cxnLst>
    <dgm:cxn modelId="{AA8B176E-001C-4A71-A977-1BBC76DFC9BE}" type="presOf" srcId="{77F14569-C6E8-405F-992B-3DC72115F992}" destId="{11C5964C-A6AC-4A04-AAB6-35E99660E548}" srcOrd="0" destOrd="0" presId="urn:microsoft.com/office/officeart/2008/layout/VerticalCurvedList"/>
    <dgm:cxn modelId="{B9FBC271-CA38-4958-9466-A69730C971A1}" type="presParOf" srcId="{11C5964C-A6AC-4A04-AAB6-35E99660E548}" destId="{3F5ABCB3-01B0-4B91-9741-5FAAF03D5196}" srcOrd="0" destOrd="0" presId="urn:microsoft.com/office/officeart/2008/layout/VerticalCurvedList"/>
    <dgm:cxn modelId="{91B1C864-9845-4B93-AF01-BFEFF90B3D5C}" type="presParOf" srcId="{3F5ABCB3-01B0-4B91-9741-5FAAF03D5196}" destId="{FF42809A-D4AD-4F23-B6E4-5A32721C537F}" srcOrd="0" destOrd="0" presId="urn:microsoft.com/office/officeart/2008/layout/VerticalCurvedList"/>
    <dgm:cxn modelId="{6A5A1E95-0E37-4D03-B3C0-B13BE58B75F8}" type="presParOf" srcId="{FF42809A-D4AD-4F23-B6E4-5A32721C537F}" destId="{84AE37CF-8C93-4F45-B9A1-74F12DF49615}" srcOrd="0" destOrd="0" presId="urn:microsoft.com/office/officeart/2008/layout/VerticalCurvedList"/>
    <dgm:cxn modelId="{1AD976E9-4C63-4086-813F-8E91AC7CD894}" type="presParOf" srcId="{FF42809A-D4AD-4F23-B6E4-5A32721C537F}" destId="{3A0BA0D8-3E25-48AB-861C-ADE3EE728361}" srcOrd="1" destOrd="0" presId="urn:microsoft.com/office/officeart/2008/layout/VerticalCurvedList"/>
    <dgm:cxn modelId="{FA7BE6D7-427B-493E-8041-0774D3A9CB28}" type="presParOf" srcId="{FF42809A-D4AD-4F23-B6E4-5A32721C537F}" destId="{C6949A0C-C0CE-40B1-A27A-4416D8CF19DB}" srcOrd="2" destOrd="0" presId="urn:microsoft.com/office/officeart/2008/layout/VerticalCurvedList"/>
    <dgm:cxn modelId="{FFA09A95-456E-4A5A-9AAB-D8C5F52174E9}" type="presParOf" srcId="{FF42809A-D4AD-4F23-B6E4-5A32721C537F}" destId="{C1EEF6ED-C379-40C3-A028-A93D365BCFA8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941550-B836-416F-A19A-5998303B7FB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C230C04-7F79-4707-9549-C2C614FA6EE0}">
      <dgm:prSet phldrT="[Text]"/>
      <dgm:spPr/>
      <dgm:t>
        <a:bodyPr/>
        <a:lstStyle/>
        <a:p>
          <a:r>
            <a:rPr lang="en-US" dirty="0"/>
            <a:t>Improves quality of </a:t>
          </a:r>
          <a:r>
            <a:rPr lang="en-US"/>
            <a:t>patient care</a:t>
          </a:r>
          <a:endParaRPr lang="en-IN" dirty="0"/>
        </a:p>
      </dgm:t>
    </dgm:pt>
    <dgm:pt modelId="{BC82407D-76D9-48E3-8E3D-597371D1732B}" type="parTrans" cxnId="{E8BBE58C-3076-47D9-873C-86CA319015CB}">
      <dgm:prSet/>
      <dgm:spPr/>
      <dgm:t>
        <a:bodyPr/>
        <a:lstStyle/>
        <a:p>
          <a:endParaRPr lang="en-IN"/>
        </a:p>
      </dgm:t>
    </dgm:pt>
    <dgm:pt modelId="{33BF69B2-7A10-4D70-B7BF-D746CAEC8876}" type="sibTrans" cxnId="{E8BBE58C-3076-47D9-873C-86CA319015CB}">
      <dgm:prSet/>
      <dgm:spPr/>
      <dgm:t>
        <a:bodyPr/>
        <a:lstStyle/>
        <a:p>
          <a:endParaRPr lang="en-IN"/>
        </a:p>
      </dgm:t>
    </dgm:pt>
    <dgm:pt modelId="{B3D5B4A0-DF2F-4A51-94FF-1B00E93877E6}">
      <dgm:prSet/>
      <dgm:spPr/>
      <dgm:t>
        <a:bodyPr/>
        <a:lstStyle/>
        <a:p>
          <a:r>
            <a:rPr lang="en-US" dirty="0"/>
            <a:t>Increases safety and efficiency of patient care</a:t>
          </a:r>
        </a:p>
      </dgm:t>
    </dgm:pt>
    <dgm:pt modelId="{6980762C-B3A0-4CA9-8F3F-5A5104DA841A}" type="parTrans" cxnId="{F8ACF123-3626-4F24-B9E9-9A09CAFCAA8D}">
      <dgm:prSet/>
      <dgm:spPr/>
      <dgm:t>
        <a:bodyPr/>
        <a:lstStyle/>
        <a:p>
          <a:endParaRPr lang="en-IN"/>
        </a:p>
      </dgm:t>
    </dgm:pt>
    <dgm:pt modelId="{124C4EB6-B61B-4BDE-95ED-7C7C2D0CC91D}" type="sibTrans" cxnId="{F8ACF123-3626-4F24-B9E9-9A09CAFCAA8D}">
      <dgm:prSet/>
      <dgm:spPr/>
      <dgm:t>
        <a:bodyPr/>
        <a:lstStyle/>
        <a:p>
          <a:endParaRPr lang="en-IN"/>
        </a:p>
      </dgm:t>
    </dgm:pt>
    <dgm:pt modelId="{CD5E9A02-AB7E-4EC9-939C-717AAB8F38E1}">
      <dgm:prSet/>
      <dgm:spPr/>
      <dgm:t>
        <a:bodyPr/>
        <a:lstStyle/>
        <a:p>
          <a:r>
            <a:rPr lang="en-US" dirty="0"/>
            <a:t>Helps not to forget general aspects of patient care.</a:t>
          </a:r>
        </a:p>
      </dgm:t>
    </dgm:pt>
    <dgm:pt modelId="{81B2D0EE-EC90-4B2A-B936-8006C633F841}" type="parTrans" cxnId="{C252829F-DF89-4D39-AD17-97804F57BB07}">
      <dgm:prSet/>
      <dgm:spPr/>
      <dgm:t>
        <a:bodyPr/>
        <a:lstStyle/>
        <a:p>
          <a:endParaRPr lang="en-IN"/>
        </a:p>
      </dgm:t>
    </dgm:pt>
    <dgm:pt modelId="{D4F2E8F5-ADED-405D-8341-9F4AAACC797A}" type="sibTrans" cxnId="{C252829F-DF89-4D39-AD17-97804F57BB07}">
      <dgm:prSet/>
      <dgm:spPr/>
      <dgm:t>
        <a:bodyPr/>
        <a:lstStyle/>
        <a:p>
          <a:endParaRPr lang="en-IN"/>
        </a:p>
      </dgm:t>
    </dgm:pt>
    <dgm:pt modelId="{B6F3AFDF-DFF9-4C52-8065-7674E69846B0}">
      <dgm:prSet/>
      <dgm:spPr/>
      <dgm:t>
        <a:bodyPr/>
        <a:lstStyle/>
        <a:p>
          <a:r>
            <a:rPr lang="en-US" dirty="0"/>
            <a:t>It encourages teamwork</a:t>
          </a:r>
        </a:p>
      </dgm:t>
    </dgm:pt>
    <dgm:pt modelId="{A20736AE-3AA8-44C2-8EBD-0824C5214B55}" type="parTrans" cxnId="{8D441138-5126-4BF5-BAC4-03E353839CBB}">
      <dgm:prSet/>
      <dgm:spPr/>
      <dgm:t>
        <a:bodyPr/>
        <a:lstStyle/>
        <a:p>
          <a:endParaRPr lang="en-IN"/>
        </a:p>
      </dgm:t>
    </dgm:pt>
    <dgm:pt modelId="{1F578986-CF36-4E2E-BB48-4DBBDEC15A8B}" type="sibTrans" cxnId="{8D441138-5126-4BF5-BAC4-03E353839CBB}">
      <dgm:prSet/>
      <dgm:spPr/>
      <dgm:t>
        <a:bodyPr/>
        <a:lstStyle/>
        <a:p>
          <a:endParaRPr lang="en-IN"/>
        </a:p>
      </dgm:t>
    </dgm:pt>
    <dgm:pt modelId="{0CD48FAD-49D2-4873-A5BA-0BF6413EDD74}" type="pres">
      <dgm:prSet presAssocID="{84941550-B836-416F-A19A-5998303B7FBD}" presName="Name0" presStyleCnt="0">
        <dgm:presLayoutVars>
          <dgm:chMax val="7"/>
          <dgm:chPref val="7"/>
          <dgm:dir/>
        </dgm:presLayoutVars>
      </dgm:prSet>
      <dgm:spPr/>
    </dgm:pt>
    <dgm:pt modelId="{400F9A40-C2E4-4A96-9901-B7C9A7FD02CC}" type="pres">
      <dgm:prSet presAssocID="{84941550-B836-416F-A19A-5998303B7FBD}" presName="Name1" presStyleCnt="0"/>
      <dgm:spPr/>
    </dgm:pt>
    <dgm:pt modelId="{3694EFF7-6FB2-4265-A669-84294238C5C3}" type="pres">
      <dgm:prSet presAssocID="{84941550-B836-416F-A19A-5998303B7FBD}" presName="cycle" presStyleCnt="0"/>
      <dgm:spPr/>
    </dgm:pt>
    <dgm:pt modelId="{F609365B-3835-45AA-BC8C-D3B2E6657167}" type="pres">
      <dgm:prSet presAssocID="{84941550-B836-416F-A19A-5998303B7FBD}" presName="srcNode" presStyleLbl="node1" presStyleIdx="0" presStyleCnt="4"/>
      <dgm:spPr/>
    </dgm:pt>
    <dgm:pt modelId="{14BB3611-2939-435E-8AA6-E886175EBE12}" type="pres">
      <dgm:prSet presAssocID="{84941550-B836-416F-A19A-5998303B7FBD}" presName="conn" presStyleLbl="parChTrans1D2" presStyleIdx="0" presStyleCnt="1"/>
      <dgm:spPr/>
    </dgm:pt>
    <dgm:pt modelId="{F056369B-8250-4F22-BC06-45217E589B2A}" type="pres">
      <dgm:prSet presAssocID="{84941550-B836-416F-A19A-5998303B7FBD}" presName="extraNode" presStyleLbl="node1" presStyleIdx="0" presStyleCnt="4"/>
      <dgm:spPr/>
    </dgm:pt>
    <dgm:pt modelId="{AACF11AB-B658-46E7-872B-2087E3353139}" type="pres">
      <dgm:prSet presAssocID="{84941550-B836-416F-A19A-5998303B7FBD}" presName="dstNode" presStyleLbl="node1" presStyleIdx="0" presStyleCnt="4"/>
      <dgm:spPr/>
    </dgm:pt>
    <dgm:pt modelId="{8A143385-8C97-4049-B693-C890E7563BAD}" type="pres">
      <dgm:prSet presAssocID="{CC230C04-7F79-4707-9549-C2C614FA6EE0}" presName="text_1" presStyleLbl="node1" presStyleIdx="0" presStyleCnt="4">
        <dgm:presLayoutVars>
          <dgm:bulletEnabled val="1"/>
        </dgm:presLayoutVars>
      </dgm:prSet>
      <dgm:spPr/>
    </dgm:pt>
    <dgm:pt modelId="{B1D26AD9-95AD-47F6-B100-B91AB1E98E0E}" type="pres">
      <dgm:prSet presAssocID="{CC230C04-7F79-4707-9549-C2C614FA6EE0}" presName="accent_1" presStyleCnt="0"/>
      <dgm:spPr/>
    </dgm:pt>
    <dgm:pt modelId="{36FC88B3-CC49-485C-BCF8-DCF53C00BB2C}" type="pres">
      <dgm:prSet presAssocID="{CC230C04-7F79-4707-9549-C2C614FA6EE0}" presName="accentRepeatNode" presStyleLbl="solidFgAcc1" presStyleIdx="0" presStyleCnt="4"/>
      <dgm:spPr/>
    </dgm:pt>
    <dgm:pt modelId="{D4DBB59A-9323-4F67-81F8-EDDC67C4F4D7}" type="pres">
      <dgm:prSet presAssocID="{B3D5B4A0-DF2F-4A51-94FF-1B00E93877E6}" presName="text_2" presStyleLbl="node1" presStyleIdx="1" presStyleCnt="4">
        <dgm:presLayoutVars>
          <dgm:bulletEnabled val="1"/>
        </dgm:presLayoutVars>
      </dgm:prSet>
      <dgm:spPr/>
    </dgm:pt>
    <dgm:pt modelId="{BE2AD4E4-490A-4048-89E2-59CB61D0E6DA}" type="pres">
      <dgm:prSet presAssocID="{B3D5B4A0-DF2F-4A51-94FF-1B00E93877E6}" presName="accent_2" presStyleCnt="0"/>
      <dgm:spPr/>
    </dgm:pt>
    <dgm:pt modelId="{F4849B9D-C07E-46F0-A35B-874AC68F2DC9}" type="pres">
      <dgm:prSet presAssocID="{B3D5B4A0-DF2F-4A51-94FF-1B00E93877E6}" presName="accentRepeatNode" presStyleLbl="solidFgAcc1" presStyleIdx="1" presStyleCnt="4"/>
      <dgm:spPr/>
    </dgm:pt>
    <dgm:pt modelId="{BEF04E6F-8A82-402D-B68F-A66968610134}" type="pres">
      <dgm:prSet presAssocID="{CD5E9A02-AB7E-4EC9-939C-717AAB8F38E1}" presName="text_3" presStyleLbl="node1" presStyleIdx="2" presStyleCnt="4">
        <dgm:presLayoutVars>
          <dgm:bulletEnabled val="1"/>
        </dgm:presLayoutVars>
      </dgm:prSet>
      <dgm:spPr/>
    </dgm:pt>
    <dgm:pt modelId="{87F8764F-AF1F-4763-98FC-F68778760EEB}" type="pres">
      <dgm:prSet presAssocID="{CD5E9A02-AB7E-4EC9-939C-717AAB8F38E1}" presName="accent_3" presStyleCnt="0"/>
      <dgm:spPr/>
    </dgm:pt>
    <dgm:pt modelId="{8E589DAA-1345-40C5-AC2A-6B1E64E18730}" type="pres">
      <dgm:prSet presAssocID="{CD5E9A02-AB7E-4EC9-939C-717AAB8F38E1}" presName="accentRepeatNode" presStyleLbl="solidFgAcc1" presStyleIdx="2" presStyleCnt="4"/>
      <dgm:spPr/>
    </dgm:pt>
    <dgm:pt modelId="{3A3F392B-CE3D-43E3-8679-919A8B838385}" type="pres">
      <dgm:prSet presAssocID="{B6F3AFDF-DFF9-4C52-8065-7674E69846B0}" presName="text_4" presStyleLbl="node1" presStyleIdx="3" presStyleCnt="4">
        <dgm:presLayoutVars>
          <dgm:bulletEnabled val="1"/>
        </dgm:presLayoutVars>
      </dgm:prSet>
      <dgm:spPr/>
    </dgm:pt>
    <dgm:pt modelId="{6DC4D73C-7E9E-4AD5-B863-586238011276}" type="pres">
      <dgm:prSet presAssocID="{B6F3AFDF-DFF9-4C52-8065-7674E69846B0}" presName="accent_4" presStyleCnt="0"/>
      <dgm:spPr/>
    </dgm:pt>
    <dgm:pt modelId="{9A0AD260-FFFA-4B4B-950C-A7E7CF4FB713}" type="pres">
      <dgm:prSet presAssocID="{B6F3AFDF-DFF9-4C52-8065-7674E69846B0}" presName="accentRepeatNode" presStyleLbl="solidFgAcc1" presStyleIdx="3" presStyleCnt="4"/>
      <dgm:spPr/>
    </dgm:pt>
  </dgm:ptLst>
  <dgm:cxnLst>
    <dgm:cxn modelId="{F8ACF123-3626-4F24-B9E9-9A09CAFCAA8D}" srcId="{84941550-B836-416F-A19A-5998303B7FBD}" destId="{B3D5B4A0-DF2F-4A51-94FF-1B00E93877E6}" srcOrd="1" destOrd="0" parTransId="{6980762C-B3A0-4CA9-8F3F-5A5104DA841A}" sibTransId="{124C4EB6-B61B-4BDE-95ED-7C7C2D0CC91D}"/>
    <dgm:cxn modelId="{8D441138-5126-4BF5-BAC4-03E353839CBB}" srcId="{84941550-B836-416F-A19A-5998303B7FBD}" destId="{B6F3AFDF-DFF9-4C52-8065-7674E69846B0}" srcOrd="3" destOrd="0" parTransId="{A20736AE-3AA8-44C2-8EBD-0824C5214B55}" sibTransId="{1F578986-CF36-4E2E-BB48-4DBBDEC15A8B}"/>
    <dgm:cxn modelId="{2959845B-3930-4B93-89A5-426F3675A81A}" type="presOf" srcId="{CD5E9A02-AB7E-4EC9-939C-717AAB8F38E1}" destId="{BEF04E6F-8A82-402D-B68F-A66968610134}" srcOrd="0" destOrd="0" presId="urn:microsoft.com/office/officeart/2008/layout/VerticalCurvedList"/>
    <dgm:cxn modelId="{A158C54D-BE79-41AB-BEB8-FF6F0449AE94}" type="presOf" srcId="{CC230C04-7F79-4707-9549-C2C614FA6EE0}" destId="{8A143385-8C97-4049-B693-C890E7563BAD}" srcOrd="0" destOrd="0" presId="urn:microsoft.com/office/officeart/2008/layout/VerticalCurvedList"/>
    <dgm:cxn modelId="{E8BBE58C-3076-47D9-873C-86CA319015CB}" srcId="{84941550-B836-416F-A19A-5998303B7FBD}" destId="{CC230C04-7F79-4707-9549-C2C614FA6EE0}" srcOrd="0" destOrd="0" parTransId="{BC82407D-76D9-48E3-8E3D-597371D1732B}" sibTransId="{33BF69B2-7A10-4D70-B7BF-D746CAEC8876}"/>
    <dgm:cxn modelId="{C252829F-DF89-4D39-AD17-97804F57BB07}" srcId="{84941550-B836-416F-A19A-5998303B7FBD}" destId="{CD5E9A02-AB7E-4EC9-939C-717AAB8F38E1}" srcOrd="2" destOrd="0" parTransId="{81B2D0EE-EC90-4B2A-B936-8006C633F841}" sibTransId="{D4F2E8F5-ADED-405D-8341-9F4AAACC797A}"/>
    <dgm:cxn modelId="{12BC5CA4-4985-48BE-84BD-083FA0E66367}" type="presOf" srcId="{B6F3AFDF-DFF9-4C52-8065-7674E69846B0}" destId="{3A3F392B-CE3D-43E3-8679-919A8B838385}" srcOrd="0" destOrd="0" presId="urn:microsoft.com/office/officeart/2008/layout/VerticalCurvedList"/>
    <dgm:cxn modelId="{91EB1ED4-822A-43FF-AC7F-DAE028539A87}" type="presOf" srcId="{84941550-B836-416F-A19A-5998303B7FBD}" destId="{0CD48FAD-49D2-4873-A5BA-0BF6413EDD74}" srcOrd="0" destOrd="0" presId="urn:microsoft.com/office/officeart/2008/layout/VerticalCurvedList"/>
    <dgm:cxn modelId="{3B1F67DD-0E03-4739-A550-38064C3C44F7}" type="presOf" srcId="{33BF69B2-7A10-4D70-B7BF-D746CAEC8876}" destId="{14BB3611-2939-435E-8AA6-E886175EBE12}" srcOrd="0" destOrd="0" presId="urn:microsoft.com/office/officeart/2008/layout/VerticalCurvedList"/>
    <dgm:cxn modelId="{E9F09BE6-A3EC-4045-973E-219275C8210E}" type="presOf" srcId="{B3D5B4A0-DF2F-4A51-94FF-1B00E93877E6}" destId="{D4DBB59A-9323-4F67-81F8-EDDC67C4F4D7}" srcOrd="0" destOrd="0" presId="urn:microsoft.com/office/officeart/2008/layout/VerticalCurvedList"/>
    <dgm:cxn modelId="{19EAAFBC-F319-47C1-8C8B-DD4ED55FC0E7}" type="presParOf" srcId="{0CD48FAD-49D2-4873-A5BA-0BF6413EDD74}" destId="{400F9A40-C2E4-4A96-9901-B7C9A7FD02CC}" srcOrd="0" destOrd="0" presId="urn:microsoft.com/office/officeart/2008/layout/VerticalCurvedList"/>
    <dgm:cxn modelId="{6B38A08A-0DF9-417E-A02F-A4D417D02385}" type="presParOf" srcId="{400F9A40-C2E4-4A96-9901-B7C9A7FD02CC}" destId="{3694EFF7-6FB2-4265-A669-84294238C5C3}" srcOrd="0" destOrd="0" presId="urn:microsoft.com/office/officeart/2008/layout/VerticalCurvedList"/>
    <dgm:cxn modelId="{17305BD0-2CF2-48F1-81E3-32FFA7A11226}" type="presParOf" srcId="{3694EFF7-6FB2-4265-A669-84294238C5C3}" destId="{F609365B-3835-45AA-BC8C-D3B2E6657167}" srcOrd="0" destOrd="0" presId="urn:microsoft.com/office/officeart/2008/layout/VerticalCurvedList"/>
    <dgm:cxn modelId="{0C45A871-77E7-40EA-84E0-E4D88CFF9209}" type="presParOf" srcId="{3694EFF7-6FB2-4265-A669-84294238C5C3}" destId="{14BB3611-2939-435E-8AA6-E886175EBE12}" srcOrd="1" destOrd="0" presId="urn:microsoft.com/office/officeart/2008/layout/VerticalCurvedList"/>
    <dgm:cxn modelId="{C9866ABE-E4CE-42B5-8206-8C85CF173C0A}" type="presParOf" srcId="{3694EFF7-6FB2-4265-A669-84294238C5C3}" destId="{F056369B-8250-4F22-BC06-45217E589B2A}" srcOrd="2" destOrd="0" presId="urn:microsoft.com/office/officeart/2008/layout/VerticalCurvedList"/>
    <dgm:cxn modelId="{F9819EC2-6F85-41BF-B724-D8A23509D4A4}" type="presParOf" srcId="{3694EFF7-6FB2-4265-A669-84294238C5C3}" destId="{AACF11AB-B658-46E7-872B-2087E3353139}" srcOrd="3" destOrd="0" presId="urn:microsoft.com/office/officeart/2008/layout/VerticalCurvedList"/>
    <dgm:cxn modelId="{2C9D6E6B-89F1-4A9B-A340-691E7BDB9135}" type="presParOf" srcId="{400F9A40-C2E4-4A96-9901-B7C9A7FD02CC}" destId="{8A143385-8C97-4049-B693-C890E7563BAD}" srcOrd="1" destOrd="0" presId="urn:microsoft.com/office/officeart/2008/layout/VerticalCurvedList"/>
    <dgm:cxn modelId="{2B60F6E5-9FD7-4C4A-93B2-BCA0310DEC1E}" type="presParOf" srcId="{400F9A40-C2E4-4A96-9901-B7C9A7FD02CC}" destId="{B1D26AD9-95AD-47F6-B100-B91AB1E98E0E}" srcOrd="2" destOrd="0" presId="urn:microsoft.com/office/officeart/2008/layout/VerticalCurvedList"/>
    <dgm:cxn modelId="{B7ABD4E2-057E-45AB-9C8A-45DAAC066A8A}" type="presParOf" srcId="{B1D26AD9-95AD-47F6-B100-B91AB1E98E0E}" destId="{36FC88B3-CC49-485C-BCF8-DCF53C00BB2C}" srcOrd="0" destOrd="0" presId="urn:microsoft.com/office/officeart/2008/layout/VerticalCurvedList"/>
    <dgm:cxn modelId="{FB44ADA2-2866-4E84-AC94-1013ACE31A2D}" type="presParOf" srcId="{400F9A40-C2E4-4A96-9901-B7C9A7FD02CC}" destId="{D4DBB59A-9323-4F67-81F8-EDDC67C4F4D7}" srcOrd="3" destOrd="0" presId="urn:microsoft.com/office/officeart/2008/layout/VerticalCurvedList"/>
    <dgm:cxn modelId="{33661A88-659D-4167-9652-D4BF3353614A}" type="presParOf" srcId="{400F9A40-C2E4-4A96-9901-B7C9A7FD02CC}" destId="{BE2AD4E4-490A-4048-89E2-59CB61D0E6DA}" srcOrd="4" destOrd="0" presId="urn:microsoft.com/office/officeart/2008/layout/VerticalCurvedList"/>
    <dgm:cxn modelId="{C88B36A6-2498-4EB1-BCAA-FA15C958E00B}" type="presParOf" srcId="{BE2AD4E4-490A-4048-89E2-59CB61D0E6DA}" destId="{F4849B9D-C07E-46F0-A35B-874AC68F2DC9}" srcOrd="0" destOrd="0" presId="urn:microsoft.com/office/officeart/2008/layout/VerticalCurvedList"/>
    <dgm:cxn modelId="{5E230B12-EEF3-4993-931E-4F9A5D59AFCF}" type="presParOf" srcId="{400F9A40-C2E4-4A96-9901-B7C9A7FD02CC}" destId="{BEF04E6F-8A82-402D-B68F-A66968610134}" srcOrd="5" destOrd="0" presId="urn:microsoft.com/office/officeart/2008/layout/VerticalCurvedList"/>
    <dgm:cxn modelId="{BB25AF32-8278-48A9-825C-40CC83BD3264}" type="presParOf" srcId="{400F9A40-C2E4-4A96-9901-B7C9A7FD02CC}" destId="{87F8764F-AF1F-4763-98FC-F68778760EEB}" srcOrd="6" destOrd="0" presId="urn:microsoft.com/office/officeart/2008/layout/VerticalCurvedList"/>
    <dgm:cxn modelId="{1E38BEF1-E137-4809-970D-CCA99558C087}" type="presParOf" srcId="{87F8764F-AF1F-4763-98FC-F68778760EEB}" destId="{8E589DAA-1345-40C5-AC2A-6B1E64E18730}" srcOrd="0" destOrd="0" presId="urn:microsoft.com/office/officeart/2008/layout/VerticalCurvedList"/>
    <dgm:cxn modelId="{8E925D8A-E7B2-43D4-8A25-DDA6F096C9FC}" type="presParOf" srcId="{400F9A40-C2E4-4A96-9901-B7C9A7FD02CC}" destId="{3A3F392B-CE3D-43E3-8679-919A8B838385}" srcOrd="7" destOrd="0" presId="urn:microsoft.com/office/officeart/2008/layout/VerticalCurvedList"/>
    <dgm:cxn modelId="{B0E05D03-E395-413C-A536-53A0B65B3C1D}" type="presParOf" srcId="{400F9A40-C2E4-4A96-9901-B7C9A7FD02CC}" destId="{6DC4D73C-7E9E-4AD5-B863-586238011276}" srcOrd="8" destOrd="0" presId="urn:microsoft.com/office/officeart/2008/layout/VerticalCurvedList"/>
    <dgm:cxn modelId="{6ADA43F5-FEB2-4298-BED4-5D7009417BA3}" type="presParOf" srcId="{6DC4D73C-7E9E-4AD5-B863-586238011276}" destId="{9A0AD260-FFFA-4B4B-950C-A7E7CF4FB71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BA0D8-3E25-48AB-861C-ADE3EE728361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65D64-473C-45CC-B208-0B22C662EC8A}">
      <dsp:nvSpPr>
        <dsp:cNvPr id="0" name=""/>
        <dsp:cNvSpPr/>
      </dsp:nvSpPr>
      <dsp:spPr>
        <a:xfrm>
          <a:off x="492024" y="334530"/>
          <a:ext cx="9963850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Head end should be elevated about 30 to 45 degree to prevent aspiration</a:t>
          </a:r>
          <a:endParaRPr lang="en-IN" sz="2400" kern="1200" dirty="0"/>
        </a:p>
      </dsp:txBody>
      <dsp:txXfrm>
        <a:off x="492024" y="334530"/>
        <a:ext cx="9963850" cy="669409"/>
      </dsp:txXfrm>
    </dsp:sp>
    <dsp:sp modelId="{4EBFCDE2-DE34-45DD-A1D6-3A8581471864}">
      <dsp:nvSpPr>
        <dsp:cNvPr id="0" name=""/>
        <dsp:cNvSpPr/>
      </dsp:nvSpPr>
      <dsp:spPr>
        <a:xfrm>
          <a:off x="73643" y="250854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816FA-1728-4A78-915F-9C7E181E2781}">
      <dsp:nvSpPr>
        <dsp:cNvPr id="0" name=""/>
        <dsp:cNvSpPr/>
      </dsp:nvSpPr>
      <dsp:spPr>
        <a:xfrm>
          <a:off x="875812" y="1338819"/>
          <a:ext cx="9580062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Checking and fixation of tube </a:t>
          </a:r>
          <a:endParaRPr lang="en-IN" sz="2400" kern="1200" dirty="0"/>
        </a:p>
      </dsp:txBody>
      <dsp:txXfrm>
        <a:off x="875812" y="1338819"/>
        <a:ext cx="9580062" cy="669409"/>
      </dsp:txXfrm>
    </dsp:sp>
    <dsp:sp modelId="{5DFC5392-B294-42BA-961B-649826DCE7F8}">
      <dsp:nvSpPr>
        <dsp:cNvPr id="0" name=""/>
        <dsp:cNvSpPr/>
      </dsp:nvSpPr>
      <dsp:spPr>
        <a:xfrm>
          <a:off x="457431" y="1255143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617E7-2A5E-4B22-AF60-C83422A9F573}">
      <dsp:nvSpPr>
        <dsp:cNvPr id="0" name=""/>
        <dsp:cNvSpPr/>
      </dsp:nvSpPr>
      <dsp:spPr>
        <a:xfrm>
          <a:off x="875812" y="2343108"/>
          <a:ext cx="9580062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Tolerating</a:t>
          </a:r>
        </a:p>
      </dsp:txBody>
      <dsp:txXfrm>
        <a:off x="875812" y="2343108"/>
        <a:ext cx="9580062" cy="669409"/>
      </dsp:txXfrm>
    </dsp:sp>
    <dsp:sp modelId="{119FDD4A-6FDC-4531-87B5-3A0145A31997}">
      <dsp:nvSpPr>
        <dsp:cNvPr id="0" name=""/>
        <dsp:cNvSpPr/>
      </dsp:nvSpPr>
      <dsp:spPr>
        <a:xfrm>
          <a:off x="457431" y="2259432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50D11-CF2F-46A2-B610-FF92A62F9865}">
      <dsp:nvSpPr>
        <dsp:cNvPr id="0" name=""/>
        <dsp:cNvSpPr/>
      </dsp:nvSpPr>
      <dsp:spPr>
        <a:xfrm>
          <a:off x="492024" y="3347397"/>
          <a:ext cx="9963850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After giving feed flush with normal water, to prevent </a:t>
          </a:r>
          <a:r>
            <a:rPr lang="en-US" sz="2400" kern="1200"/>
            <a:t>any blockages</a:t>
          </a:r>
          <a:endParaRPr lang="en-IN" sz="2400" kern="1200" dirty="0"/>
        </a:p>
      </dsp:txBody>
      <dsp:txXfrm>
        <a:off x="492024" y="3347397"/>
        <a:ext cx="9963850" cy="669409"/>
      </dsp:txXfrm>
    </dsp:sp>
    <dsp:sp modelId="{DF620F05-8361-4F3E-BEC5-25E4948A9BEA}">
      <dsp:nvSpPr>
        <dsp:cNvPr id="0" name=""/>
        <dsp:cNvSpPr/>
      </dsp:nvSpPr>
      <dsp:spPr>
        <a:xfrm>
          <a:off x="73643" y="3263721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BA0D8-3E25-48AB-861C-ADE3EE728361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65D64-473C-45CC-B208-0B22C662EC8A}">
      <dsp:nvSpPr>
        <dsp:cNvPr id="0" name=""/>
        <dsp:cNvSpPr/>
      </dsp:nvSpPr>
      <dsp:spPr>
        <a:xfrm>
          <a:off x="604289" y="435133"/>
          <a:ext cx="9851585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i="0" kern="1200" dirty="0">
              <a:solidFill>
                <a:schemeClr val="bg1"/>
              </a:solidFill>
              <a:latin typeface="+mn-lt"/>
            </a:rPr>
            <a:t>Ensure intubated patients have adequate depth of sedation with calm, comfortable and collaborative level.</a:t>
          </a:r>
          <a:endParaRPr lang="en-IN" sz="2600" i="0" kern="1200" dirty="0">
            <a:solidFill>
              <a:schemeClr val="bg1"/>
            </a:solidFill>
            <a:latin typeface="+mn-lt"/>
          </a:endParaRPr>
        </a:p>
      </dsp:txBody>
      <dsp:txXfrm>
        <a:off x="604289" y="435133"/>
        <a:ext cx="9851585" cy="870267"/>
      </dsp:txXfrm>
    </dsp:sp>
    <dsp:sp modelId="{4EBFCDE2-DE34-45DD-A1D6-3A8581471864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18D2A-A655-40A2-99A5-570D6A046170}">
      <dsp:nvSpPr>
        <dsp:cNvPr id="0" name=""/>
        <dsp:cNvSpPr/>
      </dsp:nvSpPr>
      <dsp:spPr>
        <a:xfrm>
          <a:off x="920631" y="1740535"/>
          <a:ext cx="9535243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i="0" kern="1200" dirty="0">
              <a:solidFill>
                <a:schemeClr val="bg1"/>
              </a:solidFill>
              <a:latin typeface="+mn-lt"/>
            </a:rPr>
            <a:t>Evaluate depth of sedation-by Glasgow coma scale(GCS).</a:t>
          </a:r>
          <a:endParaRPr lang="en-IN" sz="2600" i="0" kern="1200" dirty="0">
            <a:solidFill>
              <a:schemeClr val="bg1"/>
            </a:solidFill>
            <a:latin typeface="+mn-lt"/>
          </a:endParaRPr>
        </a:p>
      </dsp:txBody>
      <dsp:txXfrm>
        <a:off x="920631" y="1740535"/>
        <a:ext cx="9535243" cy="870267"/>
      </dsp:txXfrm>
    </dsp:sp>
    <dsp:sp modelId="{86957E93-26D3-4ADF-83D9-A5AFB54E426B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EC8D3-FD21-4520-85BC-8E1A4CEB67BB}">
      <dsp:nvSpPr>
        <dsp:cNvPr id="0" name=""/>
        <dsp:cNvSpPr/>
      </dsp:nvSpPr>
      <dsp:spPr>
        <a:xfrm>
          <a:off x="604289" y="3045936"/>
          <a:ext cx="9851585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i="0" kern="1200" dirty="0">
              <a:solidFill>
                <a:schemeClr val="bg1"/>
              </a:solidFill>
              <a:latin typeface="+mn-lt"/>
            </a:rPr>
            <a:t>Richmond agitation and sedation scale (RASS) for intubated patients</a:t>
          </a:r>
          <a:endParaRPr lang="en-IN" sz="2600" i="0" kern="1200" dirty="0">
            <a:solidFill>
              <a:schemeClr val="bg1"/>
            </a:solidFill>
            <a:latin typeface="+mn-lt"/>
          </a:endParaRPr>
        </a:p>
      </dsp:txBody>
      <dsp:txXfrm>
        <a:off x="604289" y="3045936"/>
        <a:ext cx="9851585" cy="870267"/>
      </dsp:txXfrm>
    </dsp:sp>
    <dsp:sp modelId="{AF10FAF4-ACE9-4BC9-91CA-0CF7EC12D7CE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B3611-2939-435E-8AA6-E886175EBE12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143385-8C97-4049-B693-C890E7563BAD}">
      <dsp:nvSpPr>
        <dsp:cNvPr id="0" name=""/>
        <dsp:cNvSpPr/>
      </dsp:nvSpPr>
      <dsp:spPr>
        <a:xfrm>
          <a:off x="610504" y="416587"/>
          <a:ext cx="8703879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Improves quality of </a:t>
          </a:r>
          <a:r>
            <a:rPr lang="en-US" sz="2800" kern="1200"/>
            <a:t>patient care</a:t>
          </a:r>
          <a:endParaRPr lang="en-IN" sz="2800" kern="1200" dirty="0"/>
        </a:p>
      </dsp:txBody>
      <dsp:txXfrm>
        <a:off x="610504" y="416587"/>
        <a:ext cx="8703879" cy="833607"/>
      </dsp:txXfrm>
    </dsp:sp>
    <dsp:sp modelId="{36FC88B3-CC49-485C-BCF8-DCF53C00BB2C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BB59A-9323-4F67-81F8-EDDC67C4F4D7}">
      <dsp:nvSpPr>
        <dsp:cNvPr id="0" name=""/>
        <dsp:cNvSpPr/>
      </dsp:nvSpPr>
      <dsp:spPr>
        <a:xfrm>
          <a:off x="1088431" y="1667215"/>
          <a:ext cx="8225952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Increases safety and efficiency of patient care</a:t>
          </a:r>
        </a:p>
      </dsp:txBody>
      <dsp:txXfrm>
        <a:off x="1088431" y="1667215"/>
        <a:ext cx="8225952" cy="833607"/>
      </dsp:txXfrm>
    </dsp:sp>
    <dsp:sp modelId="{F4849B9D-C07E-46F0-A35B-874AC68F2DC9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04E6F-8A82-402D-B68F-A66968610134}">
      <dsp:nvSpPr>
        <dsp:cNvPr id="0" name=""/>
        <dsp:cNvSpPr/>
      </dsp:nvSpPr>
      <dsp:spPr>
        <a:xfrm>
          <a:off x="1088431" y="2917843"/>
          <a:ext cx="8225952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Helps not to forget general aspects of patient care.</a:t>
          </a:r>
        </a:p>
      </dsp:txBody>
      <dsp:txXfrm>
        <a:off x="1088431" y="2917843"/>
        <a:ext cx="8225952" cy="833607"/>
      </dsp:txXfrm>
    </dsp:sp>
    <dsp:sp modelId="{8E589DAA-1345-40C5-AC2A-6B1E64E18730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F392B-CE3D-43E3-8679-919A8B838385}">
      <dsp:nvSpPr>
        <dsp:cNvPr id="0" name=""/>
        <dsp:cNvSpPr/>
      </dsp:nvSpPr>
      <dsp:spPr>
        <a:xfrm>
          <a:off x="610504" y="4168472"/>
          <a:ext cx="8703879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It encourages teamwork</a:t>
          </a:r>
        </a:p>
      </dsp:txBody>
      <dsp:txXfrm>
        <a:off x="610504" y="4168472"/>
        <a:ext cx="8703879" cy="833607"/>
      </dsp:txXfrm>
    </dsp:sp>
    <dsp:sp modelId="{9A0AD260-FFFA-4B4B-950C-A7E7CF4FB713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D1232-0D9E-4B04-ADEF-221B2747A48C}" type="datetimeFigureOut">
              <a:rPr lang="en-IN" smtClean="0"/>
              <a:t>25-10-2021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B0835-DBC8-4E6D-8E87-696B34A262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907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B0835-DBC8-4E6D-8E87-696B34A2623C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032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AFFF2-9DD9-4AA2-8A42-B696C2CD7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8A08A2-E846-4186-B42B-E94D6DC59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7347D-F187-4594-9C1B-0303C0A23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AC1E-B3B8-4B43-A983-1FAF9840D70B}" type="datetimeFigureOut">
              <a:rPr lang="en-IN" smtClean="0"/>
              <a:t>25-10-2021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94E4B-36D4-455E-AFF2-A687F8F0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C5C54-C320-46B5-AA8C-8BFE5A243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21F4-85DA-40F9-B697-85EF61B904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103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DB2F1-1154-470C-8B52-C14C0A45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64D80F-B9F4-4202-BCEC-AF6F7BDDC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A4D86-9EFF-4EA7-9B75-DDB4996E2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AC1E-B3B8-4B43-A983-1FAF9840D70B}" type="datetimeFigureOut">
              <a:rPr lang="en-IN" smtClean="0"/>
              <a:t>25-10-2021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6A422-15A7-492F-80BE-83F55D5F9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7AA03-A110-4D01-A4A6-46B6E23EC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21F4-85DA-40F9-B697-85EF61B904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713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8A7FF-2D7B-4EF4-8F79-F0682FE556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9A5B2F-D686-4DFB-AF38-07172326B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175DE-E059-4170-B1EB-B01B9059B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AC1E-B3B8-4B43-A983-1FAF9840D70B}" type="datetimeFigureOut">
              <a:rPr lang="en-IN" smtClean="0"/>
              <a:t>25-10-2021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A4841-7A52-41B1-9996-7DE8583D8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710E4-7998-4429-87D4-D6BA162B6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21F4-85DA-40F9-B697-85EF61B904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150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4E6A5-8F55-4A90-B8E5-8F8FFB5B8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B349F-201B-4D35-A3B9-85FF97561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7B126-9CCC-4A80-93B6-165F82FFC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AC1E-B3B8-4B43-A983-1FAF9840D70B}" type="datetimeFigureOut">
              <a:rPr lang="en-IN" smtClean="0"/>
              <a:t>25-10-2021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897AC-AE09-44F6-869F-E31C93375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537DB-7AD9-47B7-8EDC-DB29430A2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21F4-85DA-40F9-B697-85EF61B904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900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F3BF3-97F9-425B-99CE-9585EE60B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6593D-98CF-4056-A5BC-D12D863BA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69B2-0137-4480-927C-6B5C1AFB9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AC1E-B3B8-4B43-A983-1FAF9840D70B}" type="datetimeFigureOut">
              <a:rPr lang="en-IN" smtClean="0"/>
              <a:t>25-10-2021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3F5C0-37DC-4C91-9BF7-A1334892F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1AA78-352B-4485-90DB-EB5F04F4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21F4-85DA-40F9-B697-85EF61B904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426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40AC-E05D-4EDE-AB6A-9D14B2F3A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7381F-19E0-4EDB-8B09-D0A0B25F4F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52986E-380A-4232-B5BD-820389332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B703C-AE9F-4984-A1DA-87213D318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AC1E-B3B8-4B43-A983-1FAF9840D70B}" type="datetimeFigureOut">
              <a:rPr lang="en-IN" smtClean="0"/>
              <a:t>25-10-2021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12CF0-3F2F-4843-A72D-02FF5797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EA7C2-8ECE-4D2C-9607-1A94AB34F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21F4-85DA-40F9-B697-85EF61B904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4933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1CCB5-9E7F-4F68-BC2E-9C9BF0070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4A558-6ECF-4C18-9303-FBB6CECF6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AE6D9-28DE-4772-9877-535732169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14BFA-56BF-4224-9BEF-9BCB9FA9E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E1D675-CFCA-4D73-891C-96101AB84A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19A1E9-6BE1-4F02-9868-BB7688265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AC1E-B3B8-4B43-A983-1FAF9840D70B}" type="datetimeFigureOut">
              <a:rPr lang="en-IN" smtClean="0"/>
              <a:t>25-10-2021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4E5389-DB14-4A41-8212-EF258C255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F8DFFE-12D7-4EB4-8D86-57E339086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21F4-85DA-40F9-B697-85EF61B904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82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DF80E-E1ED-4CE5-B95C-586A8EE2A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86F34-0B79-4364-8F48-B532A6BAD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AC1E-B3B8-4B43-A983-1FAF9840D70B}" type="datetimeFigureOut">
              <a:rPr lang="en-IN" smtClean="0"/>
              <a:t>25-10-2021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BE1CD9-B53B-464E-B2C3-B7661DBBD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40611D-D2CA-45C8-A6C9-69B872F2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21F4-85DA-40F9-B697-85EF61B904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835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2C5DC9-9416-4634-973A-411A8AD1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AC1E-B3B8-4B43-A983-1FAF9840D70B}" type="datetimeFigureOut">
              <a:rPr lang="en-IN" smtClean="0"/>
              <a:t>25-10-2021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8D1CA-0024-4A36-B58F-8383F7E0C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ED9B5-FE36-420C-9852-9C9AECDFE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21F4-85DA-40F9-B697-85EF61B904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791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FB51B-373F-40E3-98B9-27AB22FA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E94CE-B3E9-4214-8E41-00A90AEEB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64F508-C696-4D4B-9E6E-0116291E4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E7FD0-A1B5-45FA-80F8-C0787C6AC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AC1E-B3B8-4B43-A983-1FAF9840D70B}" type="datetimeFigureOut">
              <a:rPr lang="en-IN" smtClean="0"/>
              <a:t>25-10-2021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30FAF-A6AC-48B3-96AD-A5CD76DDA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04F9-6211-4E20-961B-24E696501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21F4-85DA-40F9-B697-85EF61B904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158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0DBEA-5F4E-4A8F-804E-98BF50BD9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B30B03-51A6-4DBF-B46D-3D3FB3BDA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B8A02-4D8A-4458-A7A4-1EE30852E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5A45D-72EF-455A-A3DD-68260CF66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AC1E-B3B8-4B43-A983-1FAF9840D70B}" type="datetimeFigureOut">
              <a:rPr lang="en-IN" smtClean="0"/>
              <a:t>25-10-2021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916758-DD61-4E41-AB8B-E6D83642A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8D69C-D197-4DDD-ACF8-4384B0A7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21F4-85DA-40F9-B697-85EF61B904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473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841A4A-8BD8-43AC-B6F3-8068709A0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17300-70EE-4F64-BDB7-623B139C3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1C23F-9511-4DAE-9676-380FD1B6B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BAC1E-B3B8-4B43-A983-1FAF9840D70B}" type="datetimeFigureOut">
              <a:rPr lang="en-IN" smtClean="0"/>
              <a:t>25-10-2021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97815-7774-4D26-81DC-0D3F23581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A69F-3608-41A4-BC8E-C774111ED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621F4-85DA-40F9-B697-85EF61B904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054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190C5-A407-4D64-BA95-380FA979D2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err="1"/>
              <a:t>Proning</a:t>
            </a:r>
            <a:r>
              <a:rPr lang="en-IN" b="1" dirty="0"/>
              <a:t> and daily care in mechanical ventilation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C13EF5-B16F-40B7-A6AC-4F71E1A4EB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037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FB68F-1A95-4335-B6CB-ACF1668CF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Nursing care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7BDA534-F57B-4674-AED0-0A37E1D681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708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3637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79C62-03F0-4FAB-B6E8-8F86A89EE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Analgesia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25126-3A8D-4611-8685-A9CD64E13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Analgesia can lead to unwanted prolonged endo-tracheal intubation.</a:t>
            </a:r>
          </a:p>
          <a:p>
            <a:r>
              <a:rPr lang="en-US" dirty="0"/>
              <a:t>Benefits of analgesia</a:t>
            </a:r>
          </a:p>
          <a:p>
            <a:pPr lvl="1"/>
            <a:r>
              <a:rPr lang="en-US" dirty="0"/>
              <a:t>Optimizes patient comfort.</a:t>
            </a:r>
          </a:p>
          <a:p>
            <a:pPr lvl="1"/>
            <a:r>
              <a:rPr lang="en-US" dirty="0"/>
              <a:t>Minimizes the acute stress response (hyper metabolism, increased oxygen consumption). </a:t>
            </a:r>
          </a:p>
          <a:p>
            <a:r>
              <a:rPr lang="en-US" dirty="0"/>
              <a:t>The patient may experience pain due to </a:t>
            </a:r>
          </a:p>
          <a:p>
            <a:pPr lvl="1"/>
            <a:r>
              <a:rPr lang="fr-FR" dirty="0" err="1"/>
              <a:t>Illness</a:t>
            </a:r>
            <a:endParaRPr lang="fr-FR" dirty="0"/>
          </a:p>
          <a:p>
            <a:pPr lvl="1"/>
            <a:r>
              <a:rPr lang="fr-FR" dirty="0" err="1"/>
              <a:t>Devices</a:t>
            </a:r>
            <a:r>
              <a:rPr lang="fr-FR" dirty="0"/>
              <a:t> (ET Intubation)</a:t>
            </a:r>
          </a:p>
          <a:p>
            <a:pPr lvl="1"/>
            <a:r>
              <a:rPr lang="fr-FR" dirty="0" err="1"/>
              <a:t>Procedures</a:t>
            </a:r>
            <a:r>
              <a:rPr lang="fr-FR" dirty="0"/>
              <a:t> (</a:t>
            </a:r>
            <a:r>
              <a:rPr lang="fr-FR" dirty="0" err="1"/>
              <a:t>Ryles</a:t>
            </a:r>
            <a:r>
              <a:rPr lang="fr-FR" dirty="0"/>
              <a:t> Tube, </a:t>
            </a:r>
            <a:r>
              <a:rPr lang="fr-FR" dirty="0" err="1"/>
              <a:t>Suctioning</a:t>
            </a:r>
            <a:r>
              <a:rPr lang="fr-FR" dirty="0"/>
              <a:t>)</a:t>
            </a:r>
          </a:p>
          <a:p>
            <a:pPr lvl="1"/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27030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FABE0-3B09-4623-B048-E160CCA9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88"/>
            <a:ext cx="10515600" cy="675884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Nurse’s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8C6C8-31C4-47BF-AB79-3EB833D42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241" y="737639"/>
            <a:ext cx="10515600" cy="4351338"/>
          </a:xfrm>
        </p:spPr>
        <p:txBody>
          <a:bodyPr/>
          <a:lstStyle/>
          <a:p>
            <a:r>
              <a:rPr lang="en-US" dirty="0"/>
              <a:t>Pain should be assessed regularly with: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D34DFE-08A3-43C9-BBD0-66E00E15143D}"/>
              </a:ext>
            </a:extLst>
          </p:cNvPr>
          <p:cNvSpPr/>
          <p:nvPr/>
        </p:nvSpPr>
        <p:spPr>
          <a:xfrm>
            <a:off x="1312748" y="1336702"/>
            <a:ext cx="2880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/>
              <a:t>1. VISUAL ANALOGUE SCALE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7E8A42-829F-446E-887D-9449EFEF0F4F}"/>
              </a:ext>
            </a:extLst>
          </p:cNvPr>
          <p:cNvSpPr/>
          <p:nvPr/>
        </p:nvSpPr>
        <p:spPr>
          <a:xfrm>
            <a:off x="6052924" y="1456142"/>
            <a:ext cx="4315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2. CRITICAL CARE PAIN OBSERVATION TOOL</a:t>
            </a:r>
          </a:p>
        </p:txBody>
      </p:sp>
      <p:pic>
        <p:nvPicPr>
          <p:cNvPr id="8" name="Content Placeholder 1" descr="vas hd">
            <a:extLst>
              <a:ext uri="{FF2B5EF4-FFF2-40B4-BE49-F238E27FC236}">
                <a16:creationId xmlns:a16="http://schemas.microsoft.com/office/drawing/2014/main" id="{6174E5B2-FE01-4835-B305-AFF8B98448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6580" y="2023732"/>
            <a:ext cx="4265082" cy="21121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0F84FF58-FB6E-42AA-B1FD-6F2227BC4E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839" y="2023731"/>
            <a:ext cx="4279455" cy="45254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7878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74C5E-EF79-4F03-A9E8-58040BA63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Sedation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9014D-A667-4FC0-A5EA-3E2B4A2F4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Benefits of sedation</a:t>
            </a:r>
          </a:p>
          <a:p>
            <a:pPr lvl="1"/>
            <a:r>
              <a:rPr lang="en-US" dirty="0"/>
              <a:t>Control agitation</a:t>
            </a:r>
          </a:p>
          <a:p>
            <a:pPr lvl="1"/>
            <a:r>
              <a:rPr lang="en-US" dirty="0"/>
              <a:t>Prevent accidental </a:t>
            </a:r>
            <a:r>
              <a:rPr lang="en-US" dirty="0" err="1"/>
              <a:t>extubation</a:t>
            </a:r>
            <a:endParaRPr lang="en-US" dirty="0"/>
          </a:p>
          <a:p>
            <a:pPr lvl="1"/>
            <a:r>
              <a:rPr lang="en-US" dirty="0"/>
              <a:t>Control intra-cranial pressure and reduce metabolic rate</a:t>
            </a:r>
          </a:p>
          <a:p>
            <a:r>
              <a:rPr lang="en-US" b="1" dirty="0"/>
              <a:t>Over-sedating causes</a:t>
            </a:r>
          </a:p>
          <a:p>
            <a:pPr lvl="1"/>
            <a:r>
              <a:rPr lang="en-US" dirty="0"/>
              <a:t>Respiratory depression and hypotension.</a:t>
            </a:r>
          </a:p>
          <a:p>
            <a:pPr lvl="1"/>
            <a:r>
              <a:rPr lang="en-US" dirty="0"/>
              <a:t>Prolonged ventilation leads to nosocomial infection.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70949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FB68F-1A95-4335-B6CB-ACF1668CF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Nursing care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7BDA534-F57B-4674-AED0-0A37E1D681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7504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9370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7B008-D25F-40CD-B618-1191ED35F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Assessment of sedation</a:t>
            </a:r>
          </a:p>
        </p:txBody>
      </p:sp>
      <p:pic>
        <p:nvPicPr>
          <p:cNvPr id="4" name="Content Placeholder 1">
            <a:extLst>
              <a:ext uri="{FF2B5EF4-FFF2-40B4-BE49-F238E27FC236}">
                <a16:creationId xmlns:a16="http://schemas.microsoft.com/office/drawing/2014/main" id="{43D8F3CC-8A52-4CCC-BFE1-A2B0D18750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4340"/>
          <a:stretch/>
        </p:blipFill>
        <p:spPr>
          <a:xfrm>
            <a:off x="838200" y="1907864"/>
            <a:ext cx="5044987" cy="45233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0F2609-A271-4715-8AC6-DE14919D630C}"/>
              </a:ext>
            </a:extLst>
          </p:cNvPr>
          <p:cNvSpPr txBox="1"/>
          <p:nvPr/>
        </p:nvSpPr>
        <p:spPr>
          <a:xfrm>
            <a:off x="838200" y="1368417"/>
            <a:ext cx="3098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/>
              <a:t>1. Glasgow Coma Scale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82D4B7-4042-4590-BE93-EA74CE719D9A}"/>
              </a:ext>
            </a:extLst>
          </p:cNvPr>
          <p:cNvSpPr/>
          <p:nvPr/>
        </p:nvSpPr>
        <p:spPr>
          <a:xfrm>
            <a:off x="6203852" y="1298720"/>
            <a:ext cx="5786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2. RASS(Richmond Agitation </a:t>
            </a:r>
            <a:r>
              <a:rPr lang="fr-FR" sz="2400" b="1" dirty="0" err="1"/>
              <a:t>Sedation</a:t>
            </a:r>
            <a:r>
              <a:rPr lang="fr-FR" sz="2400" b="1" dirty="0"/>
              <a:t> </a:t>
            </a:r>
            <a:r>
              <a:rPr lang="fr-FR" sz="2400" b="1" dirty="0" err="1"/>
              <a:t>Scale</a:t>
            </a:r>
            <a:r>
              <a:rPr lang="fr-FR" sz="2400" b="1" dirty="0"/>
              <a:t>)</a:t>
            </a:r>
          </a:p>
        </p:txBody>
      </p:sp>
      <p:pic>
        <p:nvPicPr>
          <p:cNvPr id="7" name="Content Placeholder 6" descr="agitation-nursing-richmond-diagnosis-rass-original">
            <a:extLst>
              <a:ext uri="{FF2B5EF4-FFF2-40B4-BE49-F238E27FC236}">
                <a16:creationId xmlns:a16="http://schemas.microsoft.com/office/drawing/2014/main" id="{63DB6548-0233-4783-9611-39BD0E451AC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3852" y="2098580"/>
            <a:ext cx="5623634" cy="433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77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60E7-07CF-4E8B-9C61-A0535FF9C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Thrombo-embolic prophylaxis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E3A21-E0B9-4E11-AB61-F89F2AAE6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34797" cy="4351338"/>
          </a:xfrm>
        </p:spPr>
        <p:txBody>
          <a:bodyPr/>
          <a:lstStyle/>
          <a:p>
            <a:r>
              <a:rPr lang="en-US" dirty="0"/>
              <a:t>Prolonged stay of intubated or bed ridden patients in ICU can leads to thrombo-embolism.</a:t>
            </a:r>
          </a:p>
          <a:p>
            <a:r>
              <a:rPr lang="en-IN" b="1" dirty="0"/>
              <a:t>Need</a:t>
            </a:r>
          </a:p>
          <a:p>
            <a:pPr lvl="1"/>
            <a:r>
              <a:rPr lang="en-US" dirty="0"/>
              <a:t>To prevent Deep vein thrombosis(DVT)</a:t>
            </a:r>
          </a:p>
          <a:p>
            <a:pPr lvl="1"/>
            <a:r>
              <a:rPr lang="en-US" dirty="0"/>
              <a:t>Pulmonary embolism (PE)</a:t>
            </a:r>
          </a:p>
          <a:p>
            <a:pPr lvl="1"/>
            <a:r>
              <a:rPr lang="en-US" dirty="0"/>
              <a:t>It should be implemented as soon as possible within the  first 24 hours following admission as it increases the risk of venous thrombo-embolism (VTE)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8EB61C-3373-41BA-96CA-12393DEA3660}"/>
              </a:ext>
            </a:extLst>
          </p:cNvPr>
          <p:cNvSpPr/>
          <p:nvPr/>
        </p:nvSpPr>
        <p:spPr>
          <a:xfrm>
            <a:off x="7272997" y="1690688"/>
            <a:ext cx="4438356" cy="45265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BD92C5-18BE-447E-B51D-4DFBC1F152C1}"/>
              </a:ext>
            </a:extLst>
          </p:cNvPr>
          <p:cNvSpPr/>
          <p:nvPr/>
        </p:nvSpPr>
        <p:spPr>
          <a:xfrm>
            <a:off x="7584479" y="1824257"/>
            <a:ext cx="2044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/>
              <a:t>Nursing care</a:t>
            </a:r>
            <a:endParaRPr lang="en-IN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3715FC-2B1E-4B1F-8D22-DACD990558F1}"/>
              </a:ext>
            </a:extLst>
          </p:cNvPr>
          <p:cNvSpPr/>
          <p:nvPr/>
        </p:nvSpPr>
        <p:spPr>
          <a:xfrm>
            <a:off x="7455877" y="2240786"/>
            <a:ext cx="42554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Graduate compression stockings or intermittent pneumatic compression devices (IPC)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Thigh length elasticized compression stockings (ECS)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Sequential compression devices (SCD).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Pharmacological agents such as: </a:t>
            </a:r>
            <a:r>
              <a:rPr lang="en-IN" sz="2400" dirty="0" err="1"/>
              <a:t>clexane</a:t>
            </a:r>
            <a:r>
              <a:rPr lang="en-IN" sz="2400" dirty="0"/>
              <a:t>, low dose heparin.</a:t>
            </a:r>
          </a:p>
        </p:txBody>
      </p:sp>
    </p:spTree>
    <p:extLst>
      <p:ext uri="{BB962C8B-B14F-4D97-AF65-F5344CB8AC3E}">
        <p14:creationId xmlns:p14="http://schemas.microsoft.com/office/powerpoint/2010/main" val="4060583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E037-4CC8-4264-B7A1-CECA6499B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Head up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45985-1246-43E2-AFF9-B2F4317FB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15818" cy="4351338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Issues with elevated head</a:t>
            </a:r>
          </a:p>
          <a:p>
            <a:pPr lvl="1"/>
            <a:r>
              <a:rPr lang="en-IN" dirty="0"/>
              <a:t>Aspiration.</a:t>
            </a:r>
          </a:p>
          <a:p>
            <a:pPr lvl="1"/>
            <a:r>
              <a:rPr lang="en-IN" dirty="0"/>
              <a:t>Ventilator associated pneumonia(VAP)</a:t>
            </a:r>
          </a:p>
          <a:p>
            <a:r>
              <a:rPr lang="en-US" dirty="0"/>
              <a:t>Elevate the head of bed to 30-45 degree angle</a:t>
            </a:r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reduces the occurrence of gastro-intestinal reflux</a:t>
            </a:r>
          </a:p>
          <a:p>
            <a:pPr lvl="1"/>
            <a:r>
              <a:rPr lang="en-US" dirty="0"/>
              <a:t>prevents changes of aspiration during enteral feeding and nosocomial pneumonia</a:t>
            </a:r>
          </a:p>
          <a:p>
            <a:pPr lvl="1"/>
            <a:r>
              <a:rPr lang="en-US" dirty="0"/>
              <a:t>avoid increase in  INTRA CRANIAL PRESSURE (ICP) in head injured patients</a:t>
            </a:r>
          </a:p>
          <a:p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465146-AC91-4E3C-9344-4484992FFD28}"/>
              </a:ext>
            </a:extLst>
          </p:cNvPr>
          <p:cNvSpPr/>
          <p:nvPr/>
        </p:nvSpPr>
        <p:spPr>
          <a:xfrm>
            <a:off x="7012036" y="1690688"/>
            <a:ext cx="4565683" cy="256168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4055C9-06AE-47D2-ABA4-94535DFA11E8}"/>
              </a:ext>
            </a:extLst>
          </p:cNvPr>
          <p:cNvSpPr/>
          <p:nvPr/>
        </p:nvSpPr>
        <p:spPr>
          <a:xfrm>
            <a:off x="7306285" y="1830250"/>
            <a:ext cx="2044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/>
              <a:t>Nursing care</a:t>
            </a:r>
            <a:endParaRPr lang="en-IN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C7A792-CEF3-4B62-AB18-82C8086716A8}"/>
              </a:ext>
            </a:extLst>
          </p:cNvPr>
          <p:cNvSpPr/>
          <p:nvPr/>
        </p:nvSpPr>
        <p:spPr>
          <a:xfrm>
            <a:off x="7306285" y="2520708"/>
            <a:ext cx="42714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Ensuring head of bed is elevated at least 30 to 45 degree (head injured patients should have HEAD-OF-BED elevated to 30 degree as tolerated), unless it is contraindicated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2042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A91A-F2E2-4B18-BB29-1EEB450C0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74" y="67151"/>
            <a:ext cx="10515600" cy="888206"/>
          </a:xfrm>
        </p:spPr>
        <p:txBody>
          <a:bodyPr/>
          <a:lstStyle/>
          <a:p>
            <a:r>
              <a:rPr lang="en-IN" b="1" dirty="0"/>
              <a:t>Ulcer prophylaxis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7B2CA-F54B-4611-B3E0-5842234AB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426" y="831300"/>
            <a:ext cx="733904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Issues due to ulcers</a:t>
            </a:r>
          </a:p>
          <a:p>
            <a:pPr lvl="1"/>
            <a:r>
              <a:rPr lang="en-US" sz="2000" dirty="0"/>
              <a:t>Mucosal damage</a:t>
            </a:r>
          </a:p>
          <a:p>
            <a:pPr lvl="1"/>
            <a:r>
              <a:rPr lang="en-US" sz="2000" dirty="0"/>
              <a:t>Significant bleeding. Incidence of gastrointestinal bleeding ranges from 1.5 to 8.5% and may reach 15% in patients without prophylaxis</a:t>
            </a:r>
          </a:p>
          <a:p>
            <a:r>
              <a:rPr lang="en-US" sz="2400" dirty="0"/>
              <a:t>Benefits of ulcer prophylaxis</a:t>
            </a:r>
          </a:p>
          <a:p>
            <a:pPr lvl="1"/>
            <a:r>
              <a:rPr lang="en-US" sz="2000" dirty="0"/>
              <a:t>Prevent gastrointestinal bleeding. </a:t>
            </a:r>
          </a:p>
          <a:p>
            <a:pPr lvl="1"/>
            <a:r>
              <a:rPr lang="en-US" sz="2000" dirty="0"/>
              <a:t>prevent stress ulcers in ICU</a:t>
            </a:r>
          </a:p>
          <a:p>
            <a:r>
              <a:rPr lang="en-US" sz="2400" dirty="0"/>
              <a:t>Avoidance of ulcer prophylaxis leads to complications as follows:</a:t>
            </a:r>
          </a:p>
          <a:p>
            <a:endParaRPr lang="en-IN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F4921A-4A2E-4F8C-B3B1-0D8F47DD3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840437"/>
              </p:ext>
            </p:extLst>
          </p:nvPr>
        </p:nvGraphicFramePr>
        <p:xfrm>
          <a:off x="1048239" y="4363023"/>
          <a:ext cx="3552873" cy="2227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2873">
                  <a:extLst>
                    <a:ext uri="{9D8B030D-6E8A-4147-A177-3AD203B41FA5}">
                      <a16:colId xmlns:a16="http://schemas.microsoft.com/office/drawing/2014/main" val="205573705"/>
                    </a:ext>
                  </a:extLst>
                </a:gridCol>
              </a:tblGrid>
              <a:tr h="490155">
                <a:tc>
                  <a:txBody>
                    <a:bodyPr/>
                    <a:lstStyle/>
                    <a:p>
                      <a:r>
                        <a:rPr lang="en-IN" dirty="0"/>
                        <a:t>Minor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327684"/>
                  </a:ext>
                </a:extLst>
              </a:tr>
              <a:tr h="119527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Sepsis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Prolonged stays in ICU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Occult GI bleeding for 6 or more days’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Glucocorticoid therapy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Any organ transplant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1408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C37FCA-9482-49F5-A592-3195B3DE6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716540"/>
              </p:ext>
            </p:extLst>
          </p:nvPr>
        </p:nvGraphicFramePr>
        <p:xfrm>
          <a:off x="4828834" y="4363023"/>
          <a:ext cx="337263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2632">
                  <a:extLst>
                    <a:ext uri="{9D8B030D-6E8A-4147-A177-3AD203B41FA5}">
                      <a16:colId xmlns:a16="http://schemas.microsoft.com/office/drawing/2014/main" val="2055737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N" dirty="0"/>
                        <a:t>Major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327684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Mechanical ventilation&gt;48hrs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Coagulopathy (platelets&lt;50,000), (INR&gt;1.5)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Traumatic brain injury, spinal cord or burn injury</a:t>
                      </a:r>
                    </a:p>
                    <a:p>
                      <a:endParaRPr lang="en-IN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140806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7375B008-0359-4557-94BE-B0E864CC33C3}"/>
              </a:ext>
            </a:extLst>
          </p:cNvPr>
          <p:cNvSpPr/>
          <p:nvPr/>
        </p:nvSpPr>
        <p:spPr>
          <a:xfrm>
            <a:off x="8657880" y="1305431"/>
            <a:ext cx="3372631" cy="424713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DA619B-FC06-4AA2-A8E4-08147355BE0A}"/>
              </a:ext>
            </a:extLst>
          </p:cNvPr>
          <p:cNvSpPr/>
          <p:nvPr/>
        </p:nvSpPr>
        <p:spPr>
          <a:xfrm>
            <a:off x="8812691" y="1563249"/>
            <a:ext cx="2044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/>
              <a:t>Nursing care</a:t>
            </a:r>
            <a:endParaRPr lang="en-IN" sz="2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416E54-C483-4D11-9032-1487D8CBFC72}"/>
              </a:ext>
            </a:extLst>
          </p:cNvPr>
          <p:cNvSpPr/>
          <p:nvPr/>
        </p:nvSpPr>
        <p:spPr>
          <a:xfrm>
            <a:off x="8843693" y="2086469"/>
            <a:ext cx="29673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Ensure patient is receiving a form of stress ulcer prophylaxis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histamine-2 receptor blockers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Proton pump inhibitors, sucralfate</a:t>
            </a:r>
          </a:p>
        </p:txBody>
      </p:sp>
    </p:spTree>
    <p:extLst>
      <p:ext uri="{BB962C8B-B14F-4D97-AF65-F5344CB8AC3E}">
        <p14:creationId xmlns:p14="http://schemas.microsoft.com/office/powerpoint/2010/main" val="1740927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62502-B3E2-46E1-B302-D0D112C2C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Glycaemic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DDE8C-F7D2-4073-BF42-F39D8116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35991" cy="4351338"/>
          </a:xfrm>
        </p:spPr>
        <p:txBody>
          <a:bodyPr/>
          <a:lstStyle/>
          <a:p>
            <a:r>
              <a:rPr lang="en-IN" b="1" dirty="0"/>
              <a:t>Problem statement</a:t>
            </a:r>
          </a:p>
          <a:p>
            <a:pPr lvl="1"/>
            <a:r>
              <a:rPr lang="en-US" dirty="0"/>
              <a:t>Insulin deficiency is associated with diabetic ketoacidosis.</a:t>
            </a:r>
          </a:p>
          <a:p>
            <a:pPr lvl="1"/>
            <a:r>
              <a:rPr lang="en-US" dirty="0"/>
              <a:t>Hyperglycemia and hypoglycemia can increase mortality, length of stay, and infection in ICU patients.</a:t>
            </a:r>
          </a:p>
          <a:p>
            <a:r>
              <a:rPr lang="en-US" b="1" dirty="0"/>
              <a:t>Benefits of glycemic control</a:t>
            </a:r>
          </a:p>
          <a:p>
            <a:pPr lvl="1"/>
            <a:r>
              <a:rPr lang="en-US" dirty="0"/>
              <a:t>Fasten wound healing</a:t>
            </a:r>
          </a:p>
          <a:p>
            <a:pPr lvl="1"/>
            <a:r>
              <a:rPr lang="en-US" dirty="0"/>
              <a:t>Reduced infection rate</a:t>
            </a:r>
          </a:p>
          <a:p>
            <a:pPr lvl="1"/>
            <a:r>
              <a:rPr lang="en-US" dirty="0"/>
              <a:t>Reduced risk of poly neuropathy</a:t>
            </a:r>
          </a:p>
          <a:p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77A961-FEB2-455B-B9D6-048B5C6B1F60}"/>
              </a:ext>
            </a:extLst>
          </p:cNvPr>
          <p:cNvSpPr/>
          <p:nvPr/>
        </p:nvSpPr>
        <p:spPr>
          <a:xfrm>
            <a:off x="6274191" y="1690688"/>
            <a:ext cx="5720862" cy="41073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6B65B6-CC5A-41AF-946C-41D64FA0639C}"/>
              </a:ext>
            </a:extLst>
          </p:cNvPr>
          <p:cNvSpPr txBox="1">
            <a:spLocks/>
          </p:cNvSpPr>
          <p:nvPr/>
        </p:nvSpPr>
        <p:spPr>
          <a:xfrm>
            <a:off x="6382046" y="1552453"/>
            <a:ext cx="4628854" cy="1167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b="1" dirty="0">
                <a:latin typeface="+mn-lt"/>
              </a:rPr>
              <a:t>Nursing care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02F1C111-073C-4F2A-964A-F5A867C793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732228"/>
              </p:ext>
            </p:extLst>
          </p:nvPr>
        </p:nvGraphicFramePr>
        <p:xfrm>
          <a:off x="6382046" y="2314579"/>
          <a:ext cx="532674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37034283-A8CB-4E94-B58C-F9CEFB185559}"/>
              </a:ext>
            </a:extLst>
          </p:cNvPr>
          <p:cNvSpPr/>
          <p:nvPr/>
        </p:nvSpPr>
        <p:spPr>
          <a:xfrm>
            <a:off x="6469743" y="2387265"/>
            <a:ext cx="52390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Ensure adequate pharmacologic glucose control.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Are glucose level at goal? (ICU patients goals &lt;180mg/dl)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Prior history of diabetes (Type I, Type II)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Evaluate changes in diet (will insulin to be modified)</a:t>
            </a:r>
          </a:p>
        </p:txBody>
      </p:sp>
    </p:spTree>
    <p:extLst>
      <p:ext uri="{BB962C8B-B14F-4D97-AF65-F5344CB8AC3E}">
        <p14:creationId xmlns:p14="http://schemas.microsoft.com/office/powerpoint/2010/main" val="287134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36695-925A-4556-8C64-D9636715E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418D3-EF4F-499B-821B-95DA7E23B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To understand the technique, benefit and contraindications of </a:t>
            </a:r>
            <a:r>
              <a:rPr lang="en-IN" dirty="0" err="1"/>
              <a:t>proning</a:t>
            </a:r>
            <a:endParaRPr lang="en-IN" dirty="0"/>
          </a:p>
          <a:p>
            <a:r>
              <a:rPr lang="en-US" dirty="0"/>
              <a:t>To understand the COVID-ICU Nursing care 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47331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9D34-8245-4B92-B1E5-FCAAF63A4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91203" cy="1325563"/>
          </a:xfrm>
        </p:spPr>
        <p:txBody>
          <a:bodyPr>
            <a:normAutofit/>
          </a:bodyPr>
          <a:lstStyle/>
          <a:p>
            <a:r>
              <a:rPr lang="en-US" b="1" dirty="0"/>
              <a:t>Spontaneous breathing trial/supplement oxygen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C2582-3529-4F09-A7E6-D319C80BD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086" y="1600367"/>
            <a:ext cx="5373914" cy="4351338"/>
          </a:xfrm>
        </p:spPr>
        <p:txBody>
          <a:bodyPr/>
          <a:lstStyle/>
          <a:p>
            <a:r>
              <a:rPr lang="en-US" dirty="0"/>
              <a:t>Prolonged intubation can lead to breathing related issues patients</a:t>
            </a:r>
            <a:endParaRPr lang="en-IN" dirty="0"/>
          </a:p>
          <a:p>
            <a:r>
              <a:rPr lang="en-IN" b="1" dirty="0"/>
              <a:t>Benefits</a:t>
            </a:r>
          </a:p>
          <a:p>
            <a:pPr lvl="1"/>
            <a:r>
              <a:rPr lang="en-US" dirty="0"/>
              <a:t>Positive pressure type of ventilation</a:t>
            </a:r>
          </a:p>
          <a:p>
            <a:pPr lvl="1"/>
            <a:r>
              <a:rPr lang="en-US" dirty="0"/>
              <a:t>Reduced prolonged length of ICU stays</a:t>
            </a:r>
          </a:p>
          <a:p>
            <a:pPr lvl="1"/>
            <a:r>
              <a:rPr lang="en-US" dirty="0"/>
              <a:t>When patient need further ventilator care or if planned for </a:t>
            </a:r>
            <a:r>
              <a:rPr lang="en-US" dirty="0" err="1"/>
              <a:t>extubation</a:t>
            </a:r>
            <a:r>
              <a:rPr lang="en-US" dirty="0"/>
              <a:t>, a trial of T-PIECE is given before weaning</a:t>
            </a:r>
          </a:p>
          <a:p>
            <a:pPr lvl="1"/>
            <a:endParaRPr lang="en-IN" dirty="0"/>
          </a:p>
          <a:p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C554D5-8207-403D-A60F-FB14D98F50F6}"/>
              </a:ext>
            </a:extLst>
          </p:cNvPr>
          <p:cNvSpPr/>
          <p:nvPr/>
        </p:nvSpPr>
        <p:spPr>
          <a:xfrm>
            <a:off x="6668086" y="1602422"/>
            <a:ext cx="5261317" cy="39779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5779B16-A815-46F6-B9E9-143CEA52C221}"/>
              </a:ext>
            </a:extLst>
          </p:cNvPr>
          <p:cNvSpPr txBox="1">
            <a:spLocks/>
          </p:cNvSpPr>
          <p:nvPr/>
        </p:nvSpPr>
        <p:spPr>
          <a:xfrm>
            <a:off x="6934200" y="1399101"/>
            <a:ext cx="2356561" cy="956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b="1" dirty="0">
                <a:latin typeface="+mn-lt"/>
              </a:rPr>
              <a:t>Nursing care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C1C234-8820-424B-9DD1-ADC1D8184DA1}"/>
              </a:ext>
            </a:extLst>
          </p:cNvPr>
          <p:cNvSpPr/>
          <p:nvPr/>
        </p:nvSpPr>
        <p:spPr>
          <a:xfrm>
            <a:off x="6934200" y="2355351"/>
            <a:ext cx="46716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Monitor saturation level of patients and assess for signs of cyanosis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Oxygen support by face mask/nasal prongs according to the saturation of oxygen of patient</a:t>
            </a:r>
          </a:p>
        </p:txBody>
      </p:sp>
    </p:spTree>
    <p:extLst>
      <p:ext uri="{BB962C8B-B14F-4D97-AF65-F5344CB8AC3E}">
        <p14:creationId xmlns:p14="http://schemas.microsoft.com/office/powerpoint/2010/main" val="509376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C287C-FC98-4D65-8B22-9D91E8189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922"/>
            <a:ext cx="10515600" cy="1325563"/>
          </a:xfrm>
        </p:spPr>
        <p:txBody>
          <a:bodyPr/>
          <a:lstStyle/>
          <a:p>
            <a:r>
              <a:rPr lang="en-IN" b="1" dirty="0"/>
              <a:t>Bowel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4D935-03C6-41DD-AA17-B98E94652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8028" cy="4351338"/>
          </a:xfrm>
        </p:spPr>
        <p:txBody>
          <a:bodyPr/>
          <a:lstStyle/>
          <a:p>
            <a:r>
              <a:rPr lang="en-IN" dirty="0"/>
              <a:t>Issues related with bowel</a:t>
            </a:r>
          </a:p>
          <a:p>
            <a:pPr lvl="1"/>
            <a:r>
              <a:rPr lang="en-US" dirty="0"/>
              <a:t>Diarrhea can lead to electrolyte imbalances. </a:t>
            </a:r>
          </a:p>
          <a:p>
            <a:pPr lvl="1"/>
            <a:r>
              <a:rPr lang="en-US" dirty="0"/>
              <a:t>Dehydration.</a:t>
            </a:r>
          </a:p>
          <a:p>
            <a:pPr lvl="1"/>
            <a:r>
              <a:rPr lang="en-US" dirty="0"/>
              <a:t>Constipation.</a:t>
            </a:r>
          </a:p>
          <a:p>
            <a:r>
              <a:rPr lang="en-IN" dirty="0"/>
              <a:t>Dos</a:t>
            </a:r>
          </a:p>
          <a:p>
            <a:pPr lvl="1"/>
            <a:r>
              <a:rPr lang="en-US" dirty="0"/>
              <a:t>Encourage to take liquids</a:t>
            </a:r>
          </a:p>
          <a:p>
            <a:pPr lvl="1"/>
            <a:r>
              <a:rPr lang="en-US" dirty="0"/>
              <a:t>Provide suppositories and enema, if required</a:t>
            </a:r>
          </a:p>
          <a:p>
            <a:pPr lvl="1"/>
            <a:r>
              <a:rPr lang="en-US" dirty="0"/>
              <a:t>Perform abdominal message</a:t>
            </a:r>
          </a:p>
          <a:p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854288-70BE-46D9-8FAA-9493143C0036}"/>
              </a:ext>
            </a:extLst>
          </p:cNvPr>
          <p:cNvSpPr/>
          <p:nvPr/>
        </p:nvSpPr>
        <p:spPr>
          <a:xfrm>
            <a:off x="5866228" y="1648485"/>
            <a:ext cx="6079966" cy="488659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232374-BFF0-4451-8516-ED022261238F}"/>
              </a:ext>
            </a:extLst>
          </p:cNvPr>
          <p:cNvSpPr txBox="1">
            <a:spLocks/>
          </p:cNvSpPr>
          <p:nvPr/>
        </p:nvSpPr>
        <p:spPr>
          <a:xfrm>
            <a:off x="5866228" y="1648484"/>
            <a:ext cx="3690257" cy="782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b="1" dirty="0">
                <a:latin typeface="+mn-lt"/>
              </a:rPr>
              <a:t>Nursing care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D63C791C-6152-4568-A6A0-04562A0B7D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605799"/>
              </p:ext>
            </p:extLst>
          </p:nvPr>
        </p:nvGraphicFramePr>
        <p:xfrm>
          <a:off x="6028927" y="2216660"/>
          <a:ext cx="574899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D53E021C-1CD1-4DD5-BBC8-F7670BA01DE3}"/>
              </a:ext>
            </a:extLst>
          </p:cNvPr>
          <p:cNvSpPr/>
          <p:nvPr/>
        </p:nvSpPr>
        <p:spPr>
          <a:xfrm>
            <a:off x="6096000" y="2263961"/>
            <a:ext cx="55379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Look for abdominal distension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Auscultation for presence of bowel sounds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Palpate for tenderness, tightness, tightness/rigidity.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Observe any mucous or blood present in the stool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Document passing flatus, bowels open and quantity/nature of faces</a:t>
            </a:r>
          </a:p>
        </p:txBody>
      </p:sp>
    </p:spTree>
    <p:extLst>
      <p:ext uri="{BB962C8B-B14F-4D97-AF65-F5344CB8AC3E}">
        <p14:creationId xmlns:p14="http://schemas.microsoft.com/office/powerpoint/2010/main" val="1875355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7C863-C1B6-495E-A16E-034C04BA1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212890"/>
            <a:ext cx="10515600" cy="1211715"/>
          </a:xfrm>
        </p:spPr>
        <p:txBody>
          <a:bodyPr/>
          <a:lstStyle/>
          <a:p>
            <a:r>
              <a:rPr lang="en-IN" b="1" dirty="0"/>
              <a:t>Indwelling catheter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66C2A-9E1A-4BB6-B6F6-74B7B88ED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57" y="1687914"/>
            <a:ext cx="5689209" cy="4351338"/>
          </a:xfrm>
        </p:spPr>
        <p:txBody>
          <a:bodyPr/>
          <a:lstStyle/>
          <a:p>
            <a:r>
              <a:rPr lang="en-IN" dirty="0"/>
              <a:t>Indwelling catheter can lead to nosocomial infections or complications like</a:t>
            </a:r>
          </a:p>
          <a:p>
            <a:pPr lvl="1"/>
            <a:r>
              <a:rPr lang="en-US" dirty="0"/>
              <a:t>Catheter associated urinary tract infection(CAUTI)</a:t>
            </a:r>
          </a:p>
          <a:p>
            <a:pPr lvl="1"/>
            <a:r>
              <a:rPr lang="en-US" dirty="0"/>
              <a:t>Central line association bloodstream infection(CLEBSI)</a:t>
            </a:r>
          </a:p>
          <a:p>
            <a:r>
              <a:rPr lang="en-IN" b="1" dirty="0"/>
              <a:t>Benefit</a:t>
            </a:r>
          </a:p>
          <a:p>
            <a:pPr lvl="1"/>
            <a:r>
              <a:rPr lang="en-US" dirty="0"/>
              <a:t>Removal of all lines as soon as possible to prevent nosocomial infection such as peripheral, arterial, central, etc.</a:t>
            </a:r>
          </a:p>
          <a:p>
            <a:pPr marL="457200" lvl="1" indent="0">
              <a:buNone/>
            </a:pPr>
            <a:endParaRPr lang="en-IN" dirty="0"/>
          </a:p>
          <a:p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2A40E5-3A1C-4C25-97D4-4C7BA497305E}"/>
              </a:ext>
            </a:extLst>
          </p:cNvPr>
          <p:cNvSpPr/>
          <p:nvPr/>
        </p:nvSpPr>
        <p:spPr>
          <a:xfrm>
            <a:off x="6502791" y="1233714"/>
            <a:ext cx="5321941" cy="40873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8BB1FA-F03B-4147-B161-BD12C378F4B6}"/>
              </a:ext>
            </a:extLst>
          </p:cNvPr>
          <p:cNvSpPr txBox="1">
            <a:spLocks/>
          </p:cNvSpPr>
          <p:nvPr/>
        </p:nvSpPr>
        <p:spPr>
          <a:xfrm>
            <a:off x="6576032" y="9697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b="1" dirty="0">
                <a:latin typeface="+mn-lt"/>
              </a:rPr>
              <a:t>Nursing care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E0C91-0DB1-4E3E-8C37-331C6447C75E}"/>
              </a:ext>
            </a:extLst>
          </p:cNvPr>
          <p:cNvSpPr/>
          <p:nvPr/>
        </p:nvSpPr>
        <p:spPr>
          <a:xfrm>
            <a:off x="6734824" y="2090172"/>
            <a:ext cx="48578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Day of indwelling catheter should be checked to prevent nosocomial infection. Site should be assessed for any abnormal sign like – redness, swelling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Foleys catheter should be changed after 7 days</a:t>
            </a:r>
          </a:p>
        </p:txBody>
      </p:sp>
    </p:spTree>
    <p:extLst>
      <p:ext uri="{BB962C8B-B14F-4D97-AF65-F5344CB8AC3E}">
        <p14:creationId xmlns:p14="http://schemas.microsoft.com/office/powerpoint/2010/main" val="2043375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F949C-DFED-4EB3-BB44-6D3719BB8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Drug de-escalation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9E687-0CF1-4789-B5D1-8CB9D51C5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557"/>
            <a:ext cx="5520397" cy="4351338"/>
          </a:xfrm>
        </p:spPr>
        <p:txBody>
          <a:bodyPr>
            <a:normAutofit lnSpcReduction="10000"/>
          </a:bodyPr>
          <a:lstStyle/>
          <a:p>
            <a:r>
              <a:rPr lang="en-IN" dirty="0"/>
              <a:t>Problem statement</a:t>
            </a:r>
          </a:p>
          <a:p>
            <a:pPr lvl="1"/>
            <a:r>
              <a:rPr lang="en-US" dirty="0"/>
              <a:t>High amount of dose</a:t>
            </a:r>
          </a:p>
          <a:p>
            <a:pPr lvl="1"/>
            <a:r>
              <a:rPr lang="en-US" dirty="0"/>
              <a:t>higher level antibiotic usage</a:t>
            </a:r>
          </a:p>
          <a:p>
            <a:r>
              <a:rPr lang="en-IN" b="1" dirty="0"/>
              <a:t>Interventions</a:t>
            </a:r>
          </a:p>
          <a:p>
            <a:pPr lvl="1"/>
            <a:r>
              <a:rPr lang="en-US" dirty="0"/>
              <a:t>Change from the broad spectrum antibiotic to an agent with a narrow focus based on culture data</a:t>
            </a:r>
          </a:p>
          <a:p>
            <a:pPr lvl="1"/>
            <a:r>
              <a:rPr lang="en-US" dirty="0"/>
              <a:t>Focus from multiple antibiotics to a single drug</a:t>
            </a:r>
          </a:p>
          <a:p>
            <a:pPr lvl="1"/>
            <a:r>
              <a:rPr lang="en-US" dirty="0"/>
              <a:t>When the suspected organism is detected by culture  reduce overload of antibiotics dosages.</a:t>
            </a:r>
          </a:p>
          <a:p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6E8162-C317-482B-92D6-0D2D21045817}"/>
              </a:ext>
            </a:extLst>
          </p:cNvPr>
          <p:cNvSpPr/>
          <p:nvPr/>
        </p:nvSpPr>
        <p:spPr>
          <a:xfrm>
            <a:off x="6604167" y="1811557"/>
            <a:ext cx="5321941" cy="31402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724882-BFC3-4296-A965-FF0D7BDBDB16}"/>
              </a:ext>
            </a:extLst>
          </p:cNvPr>
          <p:cNvSpPr/>
          <p:nvPr/>
        </p:nvSpPr>
        <p:spPr>
          <a:xfrm>
            <a:off x="6801060" y="2693920"/>
            <a:ext cx="4857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Watching out for discontinuation of antibiotics or changing in to a less narrow spectrum antibiotics is almost because as antibiotics use promotes development of resistance.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ACC979-8E01-444A-88B9-D554DB5A412C}"/>
              </a:ext>
            </a:extLst>
          </p:cNvPr>
          <p:cNvSpPr txBox="1">
            <a:spLocks/>
          </p:cNvSpPr>
          <p:nvPr/>
        </p:nvSpPr>
        <p:spPr>
          <a:xfrm>
            <a:off x="6836200" y="1972999"/>
            <a:ext cx="2393797" cy="720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b="1" dirty="0">
                <a:latin typeface="+mn-lt"/>
              </a:rPr>
              <a:t>Nursing care</a:t>
            </a:r>
          </a:p>
        </p:txBody>
      </p:sp>
    </p:spTree>
    <p:extLst>
      <p:ext uri="{BB962C8B-B14F-4D97-AF65-F5344CB8AC3E}">
        <p14:creationId xmlns:p14="http://schemas.microsoft.com/office/powerpoint/2010/main" val="64352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56EB8-19E0-4145-B2F4-7A2680F03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Benefits of FAST HUGS BID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D5B2AC3-1F5B-41A3-8345-D6BB463CD7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2792539"/>
              </p:ext>
            </p:extLst>
          </p:nvPr>
        </p:nvGraphicFramePr>
        <p:xfrm>
          <a:off x="1230142" y="1439333"/>
          <a:ext cx="939096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1044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DF2EB-39A5-4782-9DED-494719C68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Key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B45F6-0CC9-4D39-834B-4C8EDC174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Fast I/V infusion of TPN can lead to hyperglycemia</a:t>
            </a:r>
          </a:p>
          <a:p>
            <a:r>
              <a:rPr lang="en-US" dirty="0"/>
              <a:t>Analgesia can lead to unwanted prolonged endo-tracheal intubation.</a:t>
            </a:r>
          </a:p>
          <a:p>
            <a:r>
              <a:rPr lang="en-US" dirty="0"/>
              <a:t>Performing FASTHUGSBID</a:t>
            </a:r>
          </a:p>
          <a:p>
            <a:pPr lvl="1"/>
            <a:r>
              <a:rPr lang="en-US" dirty="0"/>
              <a:t>Encourages teamwork &amp; in improving the quality of care</a:t>
            </a:r>
          </a:p>
          <a:p>
            <a:pPr lvl="1"/>
            <a:r>
              <a:rPr lang="en-US" dirty="0"/>
              <a:t>Ensures safe, effective and efficient care.</a:t>
            </a:r>
          </a:p>
          <a:p>
            <a:pPr lvl="1"/>
            <a:r>
              <a:rPr lang="en-US" dirty="0"/>
              <a:t>Provides interventions to reduce errors of omission </a:t>
            </a:r>
          </a:p>
          <a:p>
            <a:pPr lvl="1"/>
            <a:r>
              <a:rPr lang="en-US" dirty="0"/>
              <a:t>Increase compliance with evidence-based practices to improve outcomes of effective nursing care.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4734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84649-F37B-4956-9959-2B3434A09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err="1"/>
              <a:t>Proning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6D51C-AACC-4520-AF7B-48F45FCD7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PRONING is the process of turning a patient with precise, safe motions, from their back onto their abdomen (stomach), so the individual is lying face down.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Benefits of </a:t>
            </a:r>
            <a:r>
              <a:rPr lang="en-US" b="1" dirty="0" err="1"/>
              <a:t>proning</a:t>
            </a:r>
            <a:endParaRPr lang="en-US" b="1" dirty="0"/>
          </a:p>
          <a:p>
            <a:r>
              <a:rPr lang="en-US" dirty="0" err="1"/>
              <a:t>Proning</a:t>
            </a:r>
            <a:r>
              <a:rPr lang="en-US" dirty="0"/>
              <a:t> is a medically accepted position to improves </a:t>
            </a:r>
            <a:r>
              <a:rPr lang="en-US" dirty="0" err="1"/>
              <a:t>breathin</a:t>
            </a:r>
            <a:r>
              <a:rPr lang="en-US" dirty="0"/>
              <a:t> comfort and oxygenation.</a:t>
            </a:r>
          </a:p>
          <a:p>
            <a:r>
              <a:rPr lang="en-US" dirty="0"/>
              <a:t>It is extremely beneficial in COVID-19 patients with compromise breathing comfort, especially during home isolation.</a:t>
            </a:r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45DF68-8370-4C72-B9E2-AC8714DF5F06}"/>
              </a:ext>
            </a:extLst>
          </p:cNvPr>
          <p:cNvSpPr/>
          <p:nvPr/>
        </p:nvSpPr>
        <p:spPr>
          <a:xfrm>
            <a:off x="0" y="6311900"/>
            <a:ext cx="7188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Ministry of Health &amp; Family Welfare Government of India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18461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079F-81E2-4D93-BE3A-ADEAD867C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Importance of prone lying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66E02-2648-4079-8165-87244EDE6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Prone positioning improves ventilation, keeps alveolar unit open and breathing easy.</a:t>
            </a:r>
          </a:p>
          <a:p>
            <a:r>
              <a:rPr lang="en-US" dirty="0" err="1"/>
              <a:t>Proning</a:t>
            </a:r>
            <a:r>
              <a:rPr lang="en-US" dirty="0"/>
              <a:t> is required only when the patient feels difficulty I breathing and the SpO2 decreases below 94 (less than 94).</a:t>
            </a:r>
          </a:p>
          <a:p>
            <a:r>
              <a:rPr lang="en-US" dirty="0"/>
              <a:t>Regular monitoring of SpO2, along with other signs </a:t>
            </a:r>
            <a:r>
              <a:rPr lang="en-US" dirty="0" err="1"/>
              <a:t>lik</a:t>
            </a:r>
            <a:r>
              <a:rPr lang="en-US" dirty="0"/>
              <a:t> temperature, blood pressure and blood sugar, is important during home isolation.</a:t>
            </a:r>
          </a:p>
          <a:p>
            <a:r>
              <a:rPr lang="en-US" dirty="0"/>
              <a:t>Missing out on hypoxia (compromised Oxygen circulation) may lead to worsening of complications.</a:t>
            </a:r>
          </a:p>
          <a:p>
            <a:r>
              <a:rPr lang="en-US" dirty="0"/>
              <a:t>Timely </a:t>
            </a:r>
            <a:r>
              <a:rPr lang="en-US" dirty="0" err="1"/>
              <a:t>proning</a:t>
            </a:r>
            <a:r>
              <a:rPr lang="en-US" dirty="0"/>
              <a:t> and maintaining good ventilation could save many lives.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530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BBEB9-E611-4AD1-B168-7259EDE2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Positioning of pillow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5B6E7-C9C3-4EEF-9F91-667D47694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77862" cy="4351338"/>
          </a:xfrm>
        </p:spPr>
        <p:txBody>
          <a:bodyPr/>
          <a:lstStyle/>
          <a:p>
            <a:r>
              <a:rPr lang="en-US" dirty="0"/>
              <a:t>One pillow below the neck</a:t>
            </a:r>
          </a:p>
          <a:p>
            <a:r>
              <a:rPr lang="en-US" dirty="0"/>
              <a:t>One or two pillows below the chest through upper thighs</a:t>
            </a:r>
          </a:p>
          <a:p>
            <a:r>
              <a:rPr lang="en-US" dirty="0"/>
              <a:t>Two pillows below the shins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4790A0-BBB8-4541-B33D-1BAE309D6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803" y="1690688"/>
            <a:ext cx="6283197" cy="43486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3766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5B1E5-9E11-44D1-8615-E9E8B45F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Caution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D568A-8909-41A2-8255-F2CDF52DA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970562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Avoid </a:t>
            </a:r>
            <a:r>
              <a:rPr lang="en-US" dirty="0" err="1"/>
              <a:t>proning</a:t>
            </a:r>
            <a:r>
              <a:rPr lang="en-US" dirty="0"/>
              <a:t> for an hour after meals</a:t>
            </a:r>
          </a:p>
          <a:p>
            <a:r>
              <a:rPr lang="en-US" dirty="0"/>
              <a:t>Maintain </a:t>
            </a:r>
            <a:r>
              <a:rPr lang="en-US" dirty="0" err="1"/>
              <a:t>proning</a:t>
            </a:r>
            <a:r>
              <a:rPr lang="en-US" dirty="0"/>
              <a:t> for only as much times as easily tolerable</a:t>
            </a:r>
          </a:p>
          <a:p>
            <a:r>
              <a:rPr lang="en-US" dirty="0"/>
              <a:t>One may prone for up to 16 hours a day, in multiple cycles, as felt comfortable</a:t>
            </a:r>
          </a:p>
          <a:p>
            <a:r>
              <a:rPr lang="en-US" dirty="0"/>
              <a:t>Pillows may be adjusted slightly to alter pressure areas and for comfort</a:t>
            </a:r>
          </a:p>
          <a:p>
            <a:r>
              <a:rPr lang="en-US" dirty="0"/>
              <a:t>Keep a track of any pressure sores or injuries, especially , around bony prominences</a:t>
            </a:r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41A4FC-5778-40C7-8111-03C296EDC516}"/>
              </a:ext>
            </a:extLst>
          </p:cNvPr>
          <p:cNvSpPr/>
          <p:nvPr/>
        </p:nvSpPr>
        <p:spPr>
          <a:xfrm>
            <a:off x="7471731" y="1825625"/>
            <a:ext cx="4246657" cy="267765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Avoid </a:t>
            </a:r>
            <a:r>
              <a:rPr lang="en-US" sz="2400" b="1" dirty="0" err="1">
                <a:solidFill>
                  <a:schemeClr val="bg1"/>
                </a:solidFill>
              </a:rPr>
              <a:t>Proning</a:t>
            </a:r>
            <a:r>
              <a:rPr lang="en-US" sz="2400" b="1" dirty="0">
                <a:solidFill>
                  <a:schemeClr val="bg1"/>
                </a:solidFill>
              </a:rPr>
              <a:t> in conditions like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Pregnancy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Deep venous thrombosis (Treated in less than 48 hours)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Major cardiac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Unstable spine, femur, or pelvic fractures</a:t>
            </a:r>
            <a:endParaRPr lang="en-I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96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95C27-C338-4567-9051-02073175F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Avoid </a:t>
            </a:r>
            <a:r>
              <a:rPr lang="en-US" b="1" dirty="0" err="1"/>
              <a:t>Proning</a:t>
            </a:r>
            <a:r>
              <a:rPr lang="en-US" b="1" dirty="0"/>
              <a:t> in conditions like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90297-C730-45EF-898D-074645F1A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Five-step method to place a patient in the prone position using a regular bed, flat sheet, and family members</a:t>
            </a:r>
          </a:p>
          <a:p>
            <a:r>
              <a:rPr lang="en-US" dirty="0"/>
              <a:t>Using a flat sheet, pull the patient to one side of the bed.</a:t>
            </a:r>
          </a:p>
          <a:p>
            <a:r>
              <a:rPr lang="en-US" dirty="0"/>
              <a:t>Place the flat sheet around the arm that will pull through (the side you are turning toward).</a:t>
            </a:r>
          </a:p>
          <a:p>
            <a:r>
              <a:rPr lang="en-US" dirty="0"/>
              <a:t>A second flat sheet is placed on the bed and tucked under the patient. This sheet will pull through as you are turning the patient.</a:t>
            </a:r>
          </a:p>
          <a:p>
            <a:r>
              <a:rPr lang="en-US" dirty="0"/>
              <a:t>Using the sheet, turn the patient over and position the patient prone. The arm and sheet will pull across the bed.</a:t>
            </a:r>
          </a:p>
          <a:p>
            <a:r>
              <a:rPr lang="en-US" dirty="0"/>
              <a:t>Pull and center the patient. Discard the sheet that was used to place the patient in the supine position. Straighten lines and tubes.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33695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0834-146B-45A9-99D5-4739460A3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FAST HUGS BID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360F0-DF37-4ECA-BDC4-BFC90F861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b="1" dirty="0"/>
              <a:t>F</a:t>
            </a:r>
            <a:r>
              <a:rPr lang="en-IN" dirty="0"/>
              <a:t>-Feeding/fluid</a:t>
            </a:r>
          </a:p>
          <a:p>
            <a:r>
              <a:rPr lang="en-IN" b="1" dirty="0"/>
              <a:t>A</a:t>
            </a:r>
            <a:r>
              <a:rPr lang="en-IN" dirty="0"/>
              <a:t>-Analgesia</a:t>
            </a:r>
          </a:p>
          <a:p>
            <a:r>
              <a:rPr lang="en-IN" b="1" dirty="0"/>
              <a:t>S-</a:t>
            </a:r>
            <a:r>
              <a:rPr lang="en-IN" dirty="0"/>
              <a:t>Sensorium  / Sedation </a:t>
            </a:r>
          </a:p>
          <a:p>
            <a:r>
              <a:rPr lang="en-IN" b="1" dirty="0"/>
              <a:t>T</a:t>
            </a:r>
            <a:r>
              <a:rPr lang="en-IN" dirty="0"/>
              <a:t>-Thrombo-embolic prophylaxis</a:t>
            </a:r>
          </a:p>
          <a:p>
            <a:r>
              <a:rPr lang="en-IN" b="1" dirty="0"/>
              <a:t>H</a:t>
            </a:r>
            <a:r>
              <a:rPr lang="en-IN" dirty="0"/>
              <a:t>-Head up position</a:t>
            </a:r>
          </a:p>
          <a:p>
            <a:r>
              <a:rPr lang="en-IN" b="1" dirty="0"/>
              <a:t>U</a:t>
            </a:r>
            <a:r>
              <a:rPr lang="en-IN" dirty="0"/>
              <a:t>-Ulcer prophylaxis</a:t>
            </a:r>
          </a:p>
          <a:p>
            <a:r>
              <a:rPr lang="en-IN" b="1" dirty="0"/>
              <a:t>G</a:t>
            </a:r>
            <a:r>
              <a:rPr lang="en-IN" dirty="0"/>
              <a:t>- </a:t>
            </a:r>
            <a:r>
              <a:rPr lang="en-IN" dirty="0" err="1"/>
              <a:t>Glycemic</a:t>
            </a:r>
            <a:r>
              <a:rPr lang="en-IN" dirty="0"/>
              <a:t> control</a:t>
            </a:r>
          </a:p>
          <a:p>
            <a:r>
              <a:rPr lang="en-IN" b="1" dirty="0"/>
              <a:t>S</a:t>
            </a:r>
            <a:r>
              <a:rPr lang="en-IN" dirty="0"/>
              <a:t>-Supplement O2 / Spontaneous breathing trail</a:t>
            </a:r>
          </a:p>
          <a:p>
            <a:r>
              <a:rPr lang="en-IN" b="1" dirty="0"/>
              <a:t>B</a:t>
            </a:r>
            <a:r>
              <a:rPr lang="en-IN" dirty="0"/>
              <a:t>-Bowel care</a:t>
            </a:r>
          </a:p>
          <a:p>
            <a:r>
              <a:rPr lang="en-IN" b="1" dirty="0"/>
              <a:t>I</a:t>
            </a:r>
            <a:r>
              <a:rPr lang="en-IN" dirty="0"/>
              <a:t>-Indwelling catheter </a:t>
            </a:r>
          </a:p>
          <a:p>
            <a:r>
              <a:rPr lang="en-IN" b="1" dirty="0"/>
              <a:t>D</a:t>
            </a:r>
            <a:r>
              <a:rPr lang="en-IN" dirty="0"/>
              <a:t>-Drug de-escalation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44181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210C6-78A6-4137-93F4-BF72E79BD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Feeding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EAD51-93AB-4065-A12C-3F5A1C133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Feeding is provided to meet the nutritive demands of the patients in ICU</a:t>
            </a:r>
          </a:p>
          <a:p>
            <a:r>
              <a:rPr lang="en-US" b="1" dirty="0"/>
              <a:t>Methods</a:t>
            </a:r>
          </a:p>
          <a:p>
            <a:pPr lvl="1"/>
            <a:r>
              <a:rPr lang="en-IN" b="1" dirty="0"/>
              <a:t>Enteral:</a:t>
            </a:r>
            <a:r>
              <a:rPr lang="en-IN" dirty="0"/>
              <a:t> </a:t>
            </a:r>
            <a:r>
              <a:rPr lang="en-US" dirty="0"/>
              <a:t>To be start as soon as possible within the 24-48 </a:t>
            </a:r>
            <a:r>
              <a:rPr lang="en-US" dirty="0" err="1"/>
              <a:t>hrs</a:t>
            </a:r>
            <a:r>
              <a:rPr lang="en-US" dirty="0"/>
              <a:t> after stabilization nasogastric or orogastric tubes [NG/OG]</a:t>
            </a:r>
          </a:p>
          <a:p>
            <a:pPr lvl="1"/>
            <a:r>
              <a:rPr lang="en-IN" b="1" dirty="0"/>
              <a:t>Parental </a:t>
            </a:r>
            <a:r>
              <a:rPr lang="en-IN" dirty="0"/>
              <a:t> </a:t>
            </a:r>
          </a:p>
          <a:p>
            <a:pPr lvl="2"/>
            <a:r>
              <a:rPr lang="en-US" dirty="0"/>
              <a:t>It Should be considered if a patient has not been able to receive enteral nutrition for at least 7 days.</a:t>
            </a:r>
          </a:p>
          <a:p>
            <a:pPr lvl="2"/>
            <a:r>
              <a:rPr lang="en-US" dirty="0"/>
              <a:t>Can be delivered via central venous access using  Total  Parental nutrition solutions (TPN). </a:t>
            </a:r>
          </a:p>
          <a:p>
            <a:pPr lvl="1"/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3C0CF6-4397-41A9-8E18-F19DCEBEA051}"/>
              </a:ext>
            </a:extLst>
          </p:cNvPr>
          <p:cNvSpPr/>
          <p:nvPr/>
        </p:nvSpPr>
        <p:spPr>
          <a:xfrm>
            <a:off x="2271780" y="5653743"/>
            <a:ext cx="764844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/>
              <a:t>Fast I/V infusion of TPN can lead to hyperglycemia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3168044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1553</Words>
  <Application>Microsoft Office PowerPoint</Application>
  <PresentationFormat>Widescreen</PresentationFormat>
  <Paragraphs>206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Proning and daily care in mechanical ventilation</vt:lpstr>
      <vt:lpstr>Learning objectives</vt:lpstr>
      <vt:lpstr>Proning</vt:lpstr>
      <vt:lpstr>Importance of prone lying</vt:lpstr>
      <vt:lpstr>Positioning of pillow</vt:lpstr>
      <vt:lpstr>Caution</vt:lpstr>
      <vt:lpstr>Avoid Proning in conditions like</vt:lpstr>
      <vt:lpstr>FAST HUGS BID</vt:lpstr>
      <vt:lpstr>Feeding</vt:lpstr>
      <vt:lpstr>Nursing care</vt:lpstr>
      <vt:lpstr>Analgesia</vt:lpstr>
      <vt:lpstr>Nurse’s role</vt:lpstr>
      <vt:lpstr>Sedation</vt:lpstr>
      <vt:lpstr>Nursing care</vt:lpstr>
      <vt:lpstr>Assessment of sedation</vt:lpstr>
      <vt:lpstr>Thrombo-embolic prophylaxis</vt:lpstr>
      <vt:lpstr>Head up position</vt:lpstr>
      <vt:lpstr>Ulcer prophylaxis</vt:lpstr>
      <vt:lpstr>Glycaemic control</vt:lpstr>
      <vt:lpstr>Spontaneous breathing trial/supplement oxygen</vt:lpstr>
      <vt:lpstr>Bowel care</vt:lpstr>
      <vt:lpstr>Indwelling catheter </vt:lpstr>
      <vt:lpstr>Drug de-escalation</vt:lpstr>
      <vt:lpstr>Benefits of FAST HUGS BID</vt:lpstr>
      <vt:lpstr>Key messages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Proning and daily care in mechanical ventilation</dc:title>
  <dc:creator>Saurabh Parmar</dc:creator>
  <cp:lastModifiedBy>Saurabh Parmar</cp:lastModifiedBy>
  <cp:revision>14</cp:revision>
  <dcterms:created xsi:type="dcterms:W3CDTF">2021-10-11T04:32:12Z</dcterms:created>
  <dcterms:modified xsi:type="dcterms:W3CDTF">2021-10-26T06:46:51Z</dcterms:modified>
</cp:coreProperties>
</file>