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63" r:id="rId3"/>
    <p:sldId id="264" r:id="rId4"/>
    <p:sldId id="265" r:id="rId5"/>
    <p:sldId id="267" r:id="rId6"/>
    <p:sldId id="266" r:id="rId7"/>
    <p:sldId id="295" r:id="rId8"/>
    <p:sldId id="271" r:id="rId9"/>
    <p:sldId id="296" r:id="rId10"/>
    <p:sldId id="297" r:id="rId11"/>
    <p:sldId id="268" r:id="rId12"/>
    <p:sldId id="272" r:id="rId13"/>
    <p:sldId id="274" r:id="rId14"/>
    <p:sldId id="273" r:id="rId15"/>
    <p:sldId id="269" r:id="rId16"/>
    <p:sldId id="298" r:id="rId17"/>
    <p:sldId id="294" r:id="rId18"/>
    <p:sldId id="275" r:id="rId19"/>
    <p:sldId id="277" r:id="rId20"/>
    <p:sldId id="278" r:id="rId21"/>
    <p:sldId id="276" r:id="rId22"/>
    <p:sldId id="270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68B8-C980-4253-829C-515051F1C51F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DD135-9DBA-45AC-A94C-B87F3F0F3E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0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COVID-19 patients with GI symptoms(N = 31)COVID-19 patients without GI symptoms(N = 119) No gastrointestinal symptoms 119 (79.3)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D135-9DBA-45AC-A94C-B87F3F0F3E1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09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Serum ferritin, LDH, IL-6, Bilirubin, AST, ALT, were elevated with a high leucocyte count and serum procalcitonin.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D135-9DBA-45AC-A94C-B87F3F0F3E1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01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91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498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88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2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13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90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86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42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02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001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27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89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1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72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2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9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52AE-612B-46E2-AE25-919834805EB2}" type="datetimeFigureOut">
              <a:rPr lang="en-IN" smtClean="0"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93237F-45CE-475B-B74B-73A3638EE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1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clinicalkey.com/rss/issue/00165085.x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clinicalkey.com/rss/issue/00165085.x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key.com/" TargetMode="External"/><Relationship Id="rId2" Type="http://schemas.openxmlformats.org/officeDocument/2006/relationships/hyperlink" Target="https://cdn.clinicalkey.com/rss/issue/00165085.x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112153"/>
            <a:ext cx="9358313" cy="2387600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 in Covid-19–</a:t>
            </a:r>
            <a:b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Therapeutic dilemma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3787" y="4202952"/>
            <a:ext cx="4754095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Akhil</a:t>
            </a:r>
            <a:r>
              <a:rPr lang="en-I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P</a:t>
            </a:r>
          </a:p>
          <a:p>
            <a:pPr algn="l"/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Resident, Academic</a:t>
            </a:r>
          </a:p>
          <a:p>
            <a:pPr algn="l"/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Anaesthesiology</a:t>
            </a:r>
          </a:p>
          <a:p>
            <a:pPr algn="l"/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AIIMS Patna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649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596571" y="2344088"/>
            <a:ext cx="99080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Ultrasound abdomen done - shows mild </a:t>
            </a:r>
            <a:r>
              <a:rPr lang="en-IN" sz="2400" dirty="0" err="1"/>
              <a:t>hepatosplenomegaly</a:t>
            </a:r>
            <a:r>
              <a:rPr lang="en-IN" sz="2400" dirty="0"/>
              <a:t> with mild ascites and pleural effusion.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Chest x-ray showed bilateral opacities.</a:t>
            </a:r>
          </a:p>
        </p:txBody>
      </p:sp>
    </p:spTree>
    <p:extLst>
      <p:ext uri="{BB962C8B-B14F-4D97-AF65-F5344CB8AC3E}">
        <p14:creationId xmlns:p14="http://schemas.microsoft.com/office/powerpoint/2010/main" val="329952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344" y="1393372"/>
            <a:ext cx="9303656" cy="5131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Antibiotics were escalated to piperacillin tazobactum due to elevated serum Procalcitonin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Plan for d Remdesvir put on hold due to deranged LFT , and convalescent plasma requisition given.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CECT abdomen done on day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115" y="174171"/>
            <a:ext cx="210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DAY 2/ WARD</a:t>
            </a:r>
          </a:p>
        </p:txBody>
      </p:sp>
    </p:spTree>
    <p:extLst>
      <p:ext uri="{BB962C8B-B14F-4D97-AF65-F5344CB8AC3E}">
        <p14:creationId xmlns:p14="http://schemas.microsoft.com/office/powerpoint/2010/main" val="70837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5388279"/>
            <a:ext cx="5914691" cy="1105071"/>
          </a:xfrm>
        </p:spPr>
        <p:txBody>
          <a:bodyPr>
            <a:noAutofit/>
          </a:bodyPr>
          <a:lstStyle/>
          <a:p>
            <a:pPr algn="ctr"/>
            <a:r>
              <a:rPr lang="en-IN" sz="2400" dirty="0"/>
              <a:t>Contrast enhanced CT done on day 2, results s/o acute interstitial  pancreatitis and covid pneumonia (CORADS- 6)</a:t>
            </a:r>
          </a:p>
          <a:p>
            <a:pPr algn="ctr"/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028"/>
            <a:ext cx="6139543" cy="402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208911"/>
            <a:ext cx="1398367" cy="130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593299"/>
            <a:ext cx="6052457" cy="398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20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14" y="4754364"/>
            <a:ext cx="5451801" cy="2103636"/>
          </a:xfrm>
        </p:spPr>
        <p:txBody>
          <a:bodyPr>
            <a:noAutofit/>
          </a:bodyPr>
          <a:lstStyle/>
          <a:p>
            <a:r>
              <a:rPr lang="en-IN" sz="2400" dirty="0"/>
              <a:t>Mild diffusely enlarged pancreas with </a:t>
            </a:r>
            <a:r>
              <a:rPr lang="en-IN" sz="2400" dirty="0" err="1"/>
              <a:t>peripancreatic</a:t>
            </a:r>
            <a:r>
              <a:rPr lang="en-IN" sz="2400" dirty="0"/>
              <a:t> fat stranding, s/o acute interstitial edematous pancreatitis.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006"/>
            <a:ext cx="5576341" cy="433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5" y="2830287"/>
            <a:ext cx="6487886" cy="402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943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59" y="5764670"/>
            <a:ext cx="11025641" cy="1093330"/>
          </a:xfrm>
        </p:spPr>
        <p:txBody>
          <a:bodyPr>
            <a:noAutofit/>
          </a:bodyPr>
          <a:lstStyle/>
          <a:p>
            <a:r>
              <a:rPr lang="en-IN" sz="2400" dirty="0"/>
              <a:t>Multifocal patches of discrete and confluent ground glass opacities and consolidation within </a:t>
            </a:r>
            <a:r>
              <a:rPr lang="en-IN" sz="2400" dirty="0" err="1"/>
              <a:t>apicobasal</a:t>
            </a:r>
            <a:r>
              <a:rPr lang="en-IN" sz="2400" dirty="0"/>
              <a:t> and </a:t>
            </a:r>
            <a:r>
              <a:rPr lang="en-IN" sz="2400" dirty="0" err="1"/>
              <a:t>anteroposterior</a:t>
            </a:r>
            <a:r>
              <a:rPr lang="en-IN" sz="2400" dirty="0"/>
              <a:t> gradient in </a:t>
            </a:r>
            <a:r>
              <a:rPr lang="en-IN" sz="2400" dirty="0" err="1"/>
              <a:t>b/l</a:t>
            </a:r>
            <a:r>
              <a:rPr lang="en-IN" sz="2400" dirty="0"/>
              <a:t> lung parenchyma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71" y="-9948"/>
            <a:ext cx="6883018" cy="476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653875" y="3507698"/>
            <a:ext cx="703922" cy="614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77516" y="2267762"/>
            <a:ext cx="630818" cy="542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285221" y="2668249"/>
            <a:ext cx="524654" cy="254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24114" y="3482565"/>
            <a:ext cx="524654" cy="254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28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96571"/>
            <a:ext cx="9879012" cy="43146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Gastro medicine consultation given and </a:t>
            </a:r>
            <a:r>
              <a:rPr lang="en-IN" sz="2400" dirty="0" err="1"/>
              <a:t>hepatoprotective</a:t>
            </a:r>
            <a:r>
              <a:rPr lang="en-IN" sz="2400" dirty="0"/>
              <a:t> drugs added. Plan for ascetic fluid study with hold due to minimal fluid status.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Patient was shifted to ICU on 3</a:t>
            </a:r>
            <a:r>
              <a:rPr lang="en-IN" sz="2400" baseline="30000" dirty="0"/>
              <a:t>rd</a:t>
            </a:r>
            <a:r>
              <a:rPr lang="en-IN" sz="2400" dirty="0"/>
              <a:t> day as requirement of oxygen has increased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Spo2 was not maintaining on Nasal prongs or Facemask &lt;88%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Patient was put on NRM mask 15 l/min</a:t>
            </a:r>
          </a:p>
        </p:txBody>
      </p:sp>
    </p:spTree>
    <p:extLst>
      <p:ext uri="{BB962C8B-B14F-4D97-AF65-F5344CB8AC3E}">
        <p14:creationId xmlns:p14="http://schemas.microsoft.com/office/powerpoint/2010/main" val="104369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60" y="0"/>
            <a:ext cx="4243304" cy="754747"/>
          </a:xfrm>
        </p:spPr>
        <p:txBody>
          <a:bodyPr/>
          <a:lstStyle/>
          <a:p>
            <a:r>
              <a:rPr lang="en-IN" dirty="0"/>
              <a:t>DAY 3/ WARD-ICU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057" y="1349829"/>
            <a:ext cx="10430555" cy="4561393"/>
          </a:xfrm>
        </p:spPr>
        <p:txBody>
          <a:bodyPr/>
          <a:lstStyle/>
          <a:p>
            <a:endParaRPr lang="en-IN" sz="2400" dirty="0"/>
          </a:p>
          <a:p>
            <a:r>
              <a:rPr lang="en-IN" sz="2400" dirty="0"/>
              <a:t>Patient was not maintaining Spo2  on NRM 15L /min</a:t>
            </a:r>
          </a:p>
          <a:p>
            <a:r>
              <a:rPr lang="en-IN" sz="2400" dirty="0"/>
              <a:t>ABG was send</a:t>
            </a:r>
          </a:p>
          <a:p>
            <a:r>
              <a:rPr lang="en-IN" sz="2400" dirty="0"/>
              <a:t>Patient was shifted to ICU for further ventilator management</a:t>
            </a:r>
          </a:p>
          <a:p>
            <a:endParaRPr lang="en-IN" sz="2400" dirty="0"/>
          </a:p>
          <a:p>
            <a:r>
              <a:rPr lang="en-IN" sz="2400" dirty="0"/>
              <a:t>In ICU patient was received investigations send as per ICU Protocol.</a:t>
            </a:r>
          </a:p>
          <a:p>
            <a:r>
              <a:rPr lang="en-IN" sz="2400" dirty="0"/>
              <a:t>All routine investigations , Covid panel, Culture were repeated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750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0" y="323703"/>
            <a:ext cx="11134070" cy="610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46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914" y="914400"/>
            <a:ext cx="9632269" cy="45904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In ICU patient was treated with intermittent NIV and NRM.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NIV PS , PEEP -6 to 10 ,PS 12-15 Fio2 60 -100% 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IV fluids – Balanced Salt Solution  according to dynamic parameters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Nasogastric tube inserted  feeding started after calculating caloric and protein requirements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Foleys catheter inserted for urine output monitoring. 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Hyponatremia and hyperkalaemia corrected. 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Dexamethasone 6mg started as once daily usage. </a:t>
            </a:r>
          </a:p>
          <a:p>
            <a:pPr>
              <a:lnSpc>
                <a:spcPct val="150000"/>
              </a:lnSpc>
            </a:pPr>
            <a:endParaRPr lang="en-IN" sz="2400" dirty="0"/>
          </a:p>
          <a:p>
            <a:pPr>
              <a:lnSpc>
                <a:spcPct val="150000"/>
              </a:lnSpc>
            </a:pPr>
            <a:endParaRPr lang="en-I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IN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I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44635" y="130628"/>
            <a:ext cx="190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ICU DAY 3-6</a:t>
            </a:r>
          </a:p>
        </p:txBody>
      </p:sp>
    </p:spTree>
    <p:extLst>
      <p:ext uri="{BB962C8B-B14F-4D97-AF65-F5344CB8AC3E}">
        <p14:creationId xmlns:p14="http://schemas.microsoft.com/office/powerpoint/2010/main" val="249432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45517"/>
              </p:ext>
            </p:extLst>
          </p:nvPr>
        </p:nvGraphicFramePr>
        <p:xfrm>
          <a:off x="0" y="0"/>
          <a:ext cx="12192001" cy="5730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193">
                <a:tc>
                  <a:txBody>
                    <a:bodyPr/>
                    <a:lstStyle/>
                    <a:p>
                      <a:pPr algn="l" fontAlgn="b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25-08-2020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>
                          <a:effectLst/>
                          <a:latin typeface="+mj-lt"/>
                        </a:rPr>
                        <a:t>28-08-2020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>
                          <a:effectLst/>
                          <a:latin typeface="+mj-lt"/>
                        </a:rPr>
                        <a:t>29-08-2020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30-08-2020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Haemoglobin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9.4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8.7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8.5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9.2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WBC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13.24</a:t>
                      </a:r>
                      <a:endParaRPr lang="en-IN" sz="1800" b="0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18.62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20.66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21.86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Platelet Count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80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123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150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RBC Count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4.05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3.7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3.59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3.91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PCV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27.5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25.7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25.1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Neutrophils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67.3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90.6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93.6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93.6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Lymphocytes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29.2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8.6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4.9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5.3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Total Bilirubin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13.51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11.3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7.35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5.96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Direct Bilirubin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5.72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4.76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2.91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2.48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Indirect Bilirubin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7.79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6.54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4.44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3.48</a:t>
                      </a:r>
                      <a:endParaRPr lang="en-IN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ALT/SGPT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324.3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170.2</a:t>
                      </a:r>
                      <a:endParaRPr lang="en-IN" sz="1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125.8</a:t>
                      </a:r>
                      <a:endParaRPr lang="en-IN" sz="18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92.4</a:t>
                      </a:r>
                      <a:endParaRPr lang="en-IN" sz="18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AST/SGOT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389.7</a:t>
                      </a:r>
                      <a:endParaRPr lang="en-IN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183</a:t>
                      </a:r>
                      <a:endParaRPr lang="en-IN" sz="1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160.7</a:t>
                      </a:r>
                      <a:endParaRPr lang="en-IN" sz="1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115.4</a:t>
                      </a:r>
                      <a:endParaRPr lang="en-IN" sz="18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ALP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315.8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401.8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335.5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313.1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Total Protein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6.37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7.09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7.12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6.74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Albumin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2.85</a:t>
                      </a:r>
                      <a:endParaRPr lang="en-IN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2.86</a:t>
                      </a:r>
                      <a:endParaRPr lang="en-IN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2.91</a:t>
                      </a:r>
                      <a:endParaRPr lang="en-IN" sz="18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2.76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875609"/>
            <a:ext cx="121920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/>
              <a:t>Even though LFT was getting improved with in period with a decrease in bilirubin level to 6mg/dl from 13mg/dl, total leucocyte count increased so along with piperacillin tazobactum, clindamycin added.</a:t>
            </a:r>
          </a:p>
        </p:txBody>
      </p:sp>
    </p:spTree>
    <p:extLst>
      <p:ext uri="{BB962C8B-B14F-4D97-AF65-F5344CB8AC3E}">
        <p14:creationId xmlns:p14="http://schemas.microsoft.com/office/powerpoint/2010/main" val="324966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685" y="209009"/>
            <a:ext cx="8911687" cy="1280890"/>
          </a:xfrm>
        </p:spPr>
        <p:txBody>
          <a:bodyPr/>
          <a:lstStyle/>
          <a:p>
            <a:r>
              <a:rPr lang="en-US" b="1" dirty="0"/>
              <a:t>Introduction: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25443"/>
            <a:ext cx="10515600" cy="4670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Clinical presentation of Covid-19 pandemic is vivid.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Gastrointestinal symptoms are less common as compared to respiratory symptoms(&gt;59%) in covid-19, but it may be fatal if presents as pancreatitis.*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69" y="6396335"/>
            <a:ext cx="11472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Evidence for Gastrointestinal Infection of SARS-CoV-2 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Xiao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endParaRPr lang="en-I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Gastroenterology, 2020-05-01, Volume 158, Issue 6, Pages 1831-1833.e3, Copyright © 2020 AGA Institute</a:t>
            </a:r>
          </a:p>
        </p:txBody>
      </p:sp>
    </p:spTree>
    <p:extLst>
      <p:ext uri="{BB962C8B-B14F-4D97-AF65-F5344CB8AC3E}">
        <p14:creationId xmlns:p14="http://schemas.microsoft.com/office/powerpoint/2010/main" val="194213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12390"/>
              </p:ext>
            </p:extLst>
          </p:nvPr>
        </p:nvGraphicFramePr>
        <p:xfrm>
          <a:off x="261258" y="819831"/>
          <a:ext cx="6967763" cy="528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Serum Urea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</a:rPr>
                        <a:t>32.2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37.9</a:t>
                      </a:r>
                      <a:endParaRPr lang="en-IN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44.7</a:t>
                      </a:r>
                      <a:endParaRPr lang="en-IN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57.4</a:t>
                      </a:r>
                      <a:endParaRPr lang="en-IN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Creatinine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1.03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0.81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0.74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0.81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Uric Acid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2.42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3.87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2.79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Serum Calcium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7.84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7.36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7.35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7.86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Phosphorus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4.11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3.78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4.44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3.65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839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Sodium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128.67</a:t>
                      </a:r>
                      <a:endParaRPr lang="en-IN" sz="2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127.6</a:t>
                      </a:r>
                      <a:endParaRPr lang="en-IN" sz="2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124.02</a:t>
                      </a:r>
                      <a:endParaRPr lang="en-IN" sz="2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133.87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93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Potassium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4.67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5.32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6.08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5.58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839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Chloride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97.72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95.3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96.06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</a:rPr>
                        <a:t>105.01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8608"/>
              </p:ext>
            </p:extLst>
          </p:nvPr>
        </p:nvGraphicFramePr>
        <p:xfrm>
          <a:off x="7444922" y="854529"/>
          <a:ext cx="4514849" cy="18859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3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d dimer(</a:t>
                      </a:r>
                      <a:r>
                        <a:rPr lang="en-IN" sz="2000" u="none" strike="noStrike" dirty="0" err="1">
                          <a:effectLst/>
                        </a:rPr>
                        <a:t>ug</a:t>
                      </a:r>
                      <a:r>
                        <a:rPr lang="en-IN" sz="2000" u="none" strike="noStrike" dirty="0">
                          <a:effectLst/>
                        </a:rPr>
                        <a:t>/ml)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7.2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PROCALCITONIN(ng/ml)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1.8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CRP Quantitative (mg/l)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150.32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LDH (U/L)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1250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ferritin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850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Interleukin6 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60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62453"/>
              </p:ext>
            </p:extLst>
          </p:nvPr>
        </p:nvGraphicFramePr>
        <p:xfrm>
          <a:off x="2902857" y="0"/>
          <a:ext cx="4252684" cy="833936"/>
        </p:xfrm>
        <a:graphic>
          <a:graphicData uri="http://schemas.openxmlformats.org/drawingml/2006/table">
            <a:tbl>
              <a:tblPr/>
              <a:tblGrid>
                <a:gridCol w="106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936"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25-08-2020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>
                          <a:effectLst/>
                          <a:latin typeface="+mj-lt"/>
                        </a:rPr>
                        <a:t>28-08-2020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>
                          <a:effectLst/>
                          <a:latin typeface="+mj-lt"/>
                        </a:rPr>
                        <a:t>29-08-2020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dirty="0">
                          <a:effectLst/>
                          <a:latin typeface="+mj-lt"/>
                        </a:rPr>
                        <a:t>30-08-2020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55668"/>
              </p:ext>
            </p:extLst>
          </p:nvPr>
        </p:nvGraphicFramePr>
        <p:xfrm>
          <a:off x="7474858" y="3033486"/>
          <a:ext cx="4513942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(APTT)</a:t>
                      </a:r>
                      <a:endParaRPr lang="en-IN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39.64</a:t>
                      </a:r>
                      <a:endParaRPr lang="en-IN" sz="18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40.01</a:t>
                      </a:r>
                      <a:endParaRPr lang="en-IN" sz="18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PT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14.08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13.08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INR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1.05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0.97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RANDOM GLUCOSE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149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01038"/>
              </p:ext>
            </p:extLst>
          </p:nvPr>
        </p:nvGraphicFramePr>
        <p:xfrm>
          <a:off x="7664449" y="4907642"/>
          <a:ext cx="4164693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>
                          <a:effectLst/>
                        </a:rPr>
                        <a:t>Amylase U/L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>
                          <a:effectLst/>
                        </a:rPr>
                        <a:t>149.25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>
                          <a:effectLst/>
                        </a:rPr>
                        <a:t>136.96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>
                          <a:effectLst/>
                        </a:rPr>
                        <a:t>Serum Lipase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>
                          <a:effectLst/>
                        </a:rPr>
                        <a:t>165.73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</a:rPr>
                        <a:t>131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0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3955"/>
              </p:ext>
            </p:extLst>
          </p:nvPr>
        </p:nvGraphicFramePr>
        <p:xfrm>
          <a:off x="290285" y="174171"/>
          <a:ext cx="11306630" cy="5225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8630">
                <a:tc>
                  <a:txBody>
                    <a:bodyPr/>
                    <a:lstStyle/>
                    <a:p>
                      <a:pPr algn="l" fontAlgn="b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27-08-2020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28-08-2020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28-08-2020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29-08-2020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30-08-2020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9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pH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7.48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7.46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7.47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7.54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7.43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3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pCO2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28.5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22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20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27.4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3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pO2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66.3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66.9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72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173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97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3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HCO3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21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15.9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15.4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15.9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99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Lac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1.4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1.9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1.2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3.7</a:t>
                      </a:r>
                      <a:endParaRPr lang="en-IN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+mj-lt"/>
                        </a:rPr>
                        <a:t>1.8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3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SO2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94.5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94.6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95.5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+mj-lt"/>
                        </a:rPr>
                        <a:t>99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+mj-lt"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774" y="5711763"/>
            <a:ext cx="951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Patient was improving </a:t>
            </a:r>
            <a:r>
              <a:rPr lang="en-IN" sz="2400" dirty="0" err="1"/>
              <a:t>interms</a:t>
            </a:r>
            <a:r>
              <a:rPr lang="en-IN" sz="2400" dirty="0"/>
              <a:t> of oxygenation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6763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5" y="1905000"/>
            <a:ext cx="1136468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On day 5 (29/8/2020)</a:t>
            </a:r>
            <a:r>
              <a:rPr lang="en-IN" sz="2400" baseline="30000" dirty="0"/>
              <a:t> </a:t>
            </a:r>
            <a:r>
              <a:rPr lang="en-IN" sz="2400" dirty="0"/>
              <a:t>morning patient was put on invasive ventilation due to severe ARDS.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In due course patient required inotropic support with noradrenaline.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However patient succumbed on 6</a:t>
            </a:r>
            <a:r>
              <a:rPr lang="en-IN" sz="2400" baseline="30000" dirty="0"/>
              <a:t>th</a:t>
            </a:r>
            <a:r>
              <a:rPr lang="en-IN" sz="2400" dirty="0"/>
              <a:t> day due to respiratory failure. </a:t>
            </a:r>
          </a:p>
        </p:txBody>
      </p:sp>
    </p:spTree>
    <p:extLst>
      <p:ext uri="{BB962C8B-B14F-4D97-AF65-F5344CB8AC3E}">
        <p14:creationId xmlns:p14="http://schemas.microsoft.com/office/powerpoint/2010/main" val="343112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26" y="134292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6" y="1459855"/>
            <a:ext cx="11719776" cy="42707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Pancreatitis is an inflammatory process in which pancreatic enzymes auto digest the gland. Many causes of pancreatitis are established including alcoholism, gallstones, trauma, surgical manipulations, metabolic derangements.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It has been reported acute inflammation in the pancreas due human immunodeficiency virus, mumps, Cytomegalovirus, </a:t>
            </a:r>
            <a:r>
              <a:rPr lang="en-IN" sz="2400" dirty="0" err="1"/>
              <a:t>Coxsackievirus</a:t>
            </a:r>
            <a:r>
              <a:rPr lang="en-IN" sz="2400" dirty="0"/>
              <a:t> B and Influenza A (H1N1) Epstein-Barr Virus</a:t>
            </a:r>
            <a:r>
              <a:rPr lang="en-IN" sz="2400" baseline="30000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426" y="6197244"/>
            <a:ext cx="1154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P.G.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Lankisch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P.A.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en-IN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en-I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appendix: acute pancreatitis</a:t>
            </a:r>
            <a:endParaRPr lang="en-I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Lancet, 6736 (2015), pp. 1-32</a:t>
            </a:r>
          </a:p>
        </p:txBody>
      </p:sp>
    </p:spTree>
    <p:extLst>
      <p:ext uri="{BB962C8B-B14F-4D97-AF65-F5344CB8AC3E}">
        <p14:creationId xmlns:p14="http://schemas.microsoft.com/office/powerpoint/2010/main" val="14643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20" y="1075234"/>
            <a:ext cx="1122888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In SARS-</a:t>
            </a:r>
            <a:r>
              <a:rPr lang="en-IN" sz="2400" dirty="0" err="1"/>
              <a:t>CoV</a:t>
            </a:r>
            <a:r>
              <a:rPr lang="en-IN" sz="2400" dirty="0"/>
              <a:t> infection (2003), the virus was detected in lung, liver, kidney, intestine and the pancreas, indicating the pancreas as a potential </a:t>
            </a:r>
            <a:r>
              <a:rPr lang="en-IN" sz="2400" dirty="0" err="1"/>
              <a:t>coronaviral</a:t>
            </a:r>
            <a:r>
              <a:rPr lang="en-IN" sz="2400" dirty="0"/>
              <a:t> target</a:t>
            </a:r>
            <a:r>
              <a:rPr lang="en-IN" sz="2400" baseline="30000" dirty="0"/>
              <a:t>2</a:t>
            </a:r>
            <a:r>
              <a:rPr lang="en-IN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 case-series of 52 COVID-19 patients reported that pancreatic injury was present in 17% of patients</a:t>
            </a:r>
            <a:r>
              <a:rPr lang="en-IN" baseline="30000" dirty="0"/>
              <a:t>3</a:t>
            </a:r>
            <a:r>
              <a:rPr lang="en-IN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Pathogenesis of COVID-19 is mediated by angiotensin-converting enzyme-2 (ACE-2) receptor on cells</a:t>
            </a:r>
            <a:r>
              <a:rPr lang="en-IN" sz="2400" baseline="30000" dirty="0"/>
              <a:t>4</a:t>
            </a:r>
            <a:r>
              <a:rPr lang="en-IN" sz="2400" dirty="0"/>
              <a:t>. ACE-2 receptors are highly expressed in the pancreatic islets. This may be the reason for acute pancreatitis in our case.</a:t>
            </a:r>
            <a:endParaRPr lang="en-IN" sz="2400" baseline="30000" dirty="0"/>
          </a:p>
          <a:p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302334" y="5574026"/>
            <a:ext cx="1216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Ding Y., et. al.: Organ distribution SARS‐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SARS patients: implications for pathogenesis and virus transmission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pathwaysOrgan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 SARS‐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SARS patient</a:t>
            </a:r>
            <a:r>
              <a:rPr lang="en-I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 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2004; 203: pp. 622-630.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334" y="6497356"/>
            <a:ext cx="8841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Ni, W., Yang, X., Yang, D. </a:t>
            </a:r>
            <a:r>
              <a:rPr lang="en-IN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Role of angiotensin-converting enzyme 2 (ACE2) in COVID-19. </a:t>
            </a:r>
            <a:r>
              <a:rPr lang="en-IN" sz="1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IN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 (2020). https://doi.org/10.1186/s13054-020-03120-0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334" y="6035691"/>
            <a:ext cx="11236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Evidence for Gastrointestinal Infection of SARS-CoV-2 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Xiao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endParaRPr lang="en-I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Gastroenterology, 2020-05-01, Volume 158, Issue 6, Pages 1831-1833.e3, Copyright © 2020 AGA Institute</a:t>
            </a:r>
          </a:p>
        </p:txBody>
      </p:sp>
    </p:spTree>
    <p:extLst>
      <p:ext uri="{BB962C8B-B14F-4D97-AF65-F5344CB8AC3E}">
        <p14:creationId xmlns:p14="http://schemas.microsoft.com/office/powerpoint/2010/main" val="322066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196" y="1583332"/>
            <a:ext cx="1151180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Treatment of acute pancreatitis is mainly supportive. Hydration, pain management, infection control and treatment of metabolic complications is the key in management</a:t>
            </a:r>
            <a:r>
              <a:rPr lang="en-IN" sz="2400" baseline="30000" dirty="0"/>
              <a:t>5,6</a:t>
            </a:r>
            <a:r>
              <a:rPr lang="en-IN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In severe acute pancreatitis medical management are to provide aggressive supportive care, to decrease inflammation, to limit infection or super infection, and to identify and treat complications as appropriate</a:t>
            </a:r>
            <a:r>
              <a:rPr lang="en-IN" sz="2400" baseline="30000" dirty="0"/>
              <a:t>5,6</a:t>
            </a:r>
            <a:r>
              <a:rPr lang="en-IN" sz="2400" dirty="0"/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350" y="5934670"/>
            <a:ext cx="120919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 Banks PA,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Bollen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TL,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Dervenis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C, et 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Classification of acute pancreatitis—2012: revision of the Atlanta classification and definitions by international consensus Gut 2013;62:102-111.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" y="6396335"/>
            <a:ext cx="11377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Tenner, Scott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American College of Gastroenterology Guideline: Management of Acute Pancreatitis, American Journal of Gastroenterology: September 2013 - Volume 108 - Issue 9 - p 1400-1415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10.1038/ajg.2013.218 </a:t>
            </a:r>
          </a:p>
        </p:txBody>
      </p:sp>
    </p:spTree>
    <p:extLst>
      <p:ext uri="{BB962C8B-B14F-4D97-AF65-F5344CB8AC3E}">
        <p14:creationId xmlns:p14="http://schemas.microsoft.com/office/powerpoint/2010/main" val="25853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" y="1339850"/>
            <a:ext cx="1128712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Some disparity in treatment existed between covid pneumonia and pancreatitis. American College of Gastroenterology (ACG) recommends aggressive hydration, unless this is precluded by cardiovascular and/or renal comorbidities</a:t>
            </a:r>
            <a:r>
              <a:rPr lang="en-IN" sz="2400" baseline="30000" dirty="0"/>
              <a:t>6</a:t>
            </a:r>
            <a:r>
              <a:rPr lang="en-IN" sz="2400" dirty="0"/>
              <a:t>. But in covid pneumonia fluid restrictive strategies are followed. We provided adequate fluids to the patient with BSS by assessing the dynamic parameters. </a:t>
            </a:r>
          </a:p>
          <a:p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514350" y="6396335"/>
            <a:ext cx="11377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Tenner, Scott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American College of Gastroenterology Guideline: Management of Acute Pancreatitis, American Journal of Gastroenterology: September 2013 - Volume 108 - Issue 9 - p 1400-1415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10.1038/ajg.2013.218 </a:t>
            </a:r>
          </a:p>
        </p:txBody>
      </p:sp>
    </p:spTree>
    <p:extLst>
      <p:ext uri="{BB962C8B-B14F-4D97-AF65-F5344CB8AC3E}">
        <p14:creationId xmlns:p14="http://schemas.microsoft.com/office/powerpoint/2010/main" val="175528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149646"/>
            <a:ext cx="10977562" cy="52466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Even corticosteroids are associated with acute pancreatitis, whereas low dose steroid have beneficial effect on critically ill covid patients.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Acute pancreatitis itself can present as diabetes, and steroids are also </a:t>
            </a:r>
            <a:r>
              <a:rPr lang="en-IN" sz="2400" dirty="0" err="1"/>
              <a:t>diabetogenic</a:t>
            </a:r>
            <a:r>
              <a:rPr lang="en-IN" sz="2400" dirty="0"/>
              <a:t> 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American Gastroenterological Association (AGA) and ACG are against the usage of prophylactic antibiotics</a:t>
            </a:r>
            <a:r>
              <a:rPr lang="en-IN" sz="2400" baseline="30000" dirty="0"/>
              <a:t>6</a:t>
            </a:r>
            <a:r>
              <a:rPr lang="en-IN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These factors made the treatment cumbersome in combined acute pancreatitis and covid 19.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studies must address the real impact of pancreatic involvement in COVID-19 patients.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514350" y="6396335"/>
            <a:ext cx="11377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Tenner, Scott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American College of Gastroenterology Guideline: Management of Acute Pancreatitis, American Journal of Gastroenterology: September 2013 - Volume 108 - Issue 9 - p 1400-1415 </a:t>
            </a:r>
            <a:r>
              <a:rPr lang="en-IN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I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10.1038/ajg.2013.218 </a:t>
            </a:r>
          </a:p>
        </p:txBody>
      </p:sp>
    </p:spTree>
    <p:extLst>
      <p:ext uri="{BB962C8B-B14F-4D97-AF65-F5344CB8AC3E}">
        <p14:creationId xmlns:p14="http://schemas.microsoft.com/office/powerpoint/2010/main" val="3762195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3025" y="965984"/>
            <a:ext cx="10848975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latin typeface="+mj-lt"/>
              </a:rPr>
              <a:t>1. P.G. </a:t>
            </a:r>
            <a:r>
              <a:rPr lang="en-IN" sz="2000" dirty="0" err="1">
                <a:latin typeface="+mj-lt"/>
              </a:rPr>
              <a:t>Lankisch</a:t>
            </a:r>
            <a:r>
              <a:rPr lang="en-IN" sz="2000" dirty="0">
                <a:latin typeface="+mj-lt"/>
              </a:rPr>
              <a:t>, M. </a:t>
            </a:r>
            <a:r>
              <a:rPr lang="en-IN" sz="2000" dirty="0" err="1">
                <a:latin typeface="+mj-lt"/>
              </a:rPr>
              <a:t>Apte</a:t>
            </a:r>
            <a:r>
              <a:rPr lang="en-IN" sz="2000" dirty="0">
                <a:latin typeface="+mj-lt"/>
              </a:rPr>
              <a:t>, P.A. </a:t>
            </a:r>
            <a:r>
              <a:rPr lang="en-IN" sz="2000" dirty="0" err="1">
                <a:latin typeface="+mj-lt"/>
              </a:rPr>
              <a:t>BanksSupplementary</a:t>
            </a:r>
            <a:r>
              <a:rPr lang="en-IN" sz="2000" dirty="0">
                <a:latin typeface="+mj-lt"/>
              </a:rPr>
              <a:t> appendix: acute </a:t>
            </a:r>
            <a:r>
              <a:rPr lang="en-IN" sz="2000" dirty="0" err="1">
                <a:latin typeface="+mj-lt"/>
              </a:rPr>
              <a:t>pancreatitisLancet</a:t>
            </a:r>
            <a:r>
              <a:rPr lang="en-IN" sz="2000" dirty="0">
                <a:latin typeface="+mj-lt"/>
              </a:rPr>
              <a:t>, 6736 (2015), pp. 1-32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latin typeface="+mj-lt"/>
              </a:rPr>
              <a:t>2  Ding Y., et. al.: Organ distribution SARS‐</a:t>
            </a:r>
            <a:r>
              <a:rPr lang="en-IN" sz="2000" dirty="0" err="1">
                <a:latin typeface="+mj-lt"/>
              </a:rPr>
              <a:t>CoV</a:t>
            </a:r>
            <a:r>
              <a:rPr lang="en-IN" sz="2000" dirty="0">
                <a:latin typeface="+mj-lt"/>
              </a:rPr>
              <a:t> in SARS patients: implications for pathogenesis and virus transmission pathways Organ distribution SARS‐</a:t>
            </a:r>
            <a:r>
              <a:rPr lang="en-IN" sz="2000" dirty="0" err="1">
                <a:latin typeface="+mj-lt"/>
              </a:rPr>
              <a:t>CoV</a:t>
            </a:r>
            <a:r>
              <a:rPr lang="en-IN" sz="2000" dirty="0">
                <a:latin typeface="+mj-lt"/>
              </a:rPr>
              <a:t> in SARS patient</a:t>
            </a:r>
            <a:r>
              <a:rPr lang="en-IN" sz="2000" b="1" dirty="0">
                <a:latin typeface="+mj-lt"/>
              </a:rPr>
              <a:t>s </a:t>
            </a:r>
            <a:r>
              <a:rPr lang="en-IN" sz="2000" dirty="0">
                <a:latin typeface="+mj-lt"/>
              </a:rPr>
              <a:t>J </a:t>
            </a:r>
            <a:r>
              <a:rPr lang="en-IN" sz="2000" dirty="0" err="1">
                <a:latin typeface="+mj-lt"/>
              </a:rPr>
              <a:t>Pathol</a:t>
            </a:r>
            <a:r>
              <a:rPr lang="en-IN" sz="2000" dirty="0">
                <a:latin typeface="+mj-lt"/>
              </a:rPr>
              <a:t> 2004; 203: pp. 622-630.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latin typeface="+mj-lt"/>
                <a:cs typeface="Arial" panose="020B0604020202020204" pitchFamily="34" charset="0"/>
              </a:rPr>
              <a:t>3 Evidence for Gastrointestinal Infection of SARS-CoV-2 </a:t>
            </a:r>
            <a:r>
              <a:rPr lang="en-IN" sz="2000" dirty="0">
                <a:latin typeface="+mj-lt"/>
                <a:cs typeface="Arial" panose="020B0604020202020204" pitchFamily="34" charset="0"/>
                <a:hlinkClick r:id="rId2"/>
              </a:rPr>
              <a:t> </a:t>
            </a:r>
            <a:r>
              <a:rPr lang="en-IN" sz="2000" dirty="0" err="1">
                <a:latin typeface="+mj-lt"/>
                <a:cs typeface="Arial" panose="020B0604020202020204" pitchFamily="34" charset="0"/>
              </a:rPr>
              <a:t>Fei</a:t>
            </a:r>
            <a:r>
              <a:rPr lang="en-IN" sz="2000" dirty="0">
                <a:latin typeface="+mj-lt"/>
                <a:cs typeface="Arial" panose="020B0604020202020204" pitchFamily="34" charset="0"/>
              </a:rPr>
              <a:t> Xiao </a:t>
            </a:r>
            <a:r>
              <a:rPr lang="en-IN" sz="2000" dirty="0" err="1">
                <a:latin typeface="+mj-lt"/>
                <a:cs typeface="Arial" panose="020B0604020202020204" pitchFamily="34" charset="0"/>
              </a:rPr>
              <a:t>etal</a:t>
            </a:r>
            <a:r>
              <a:rPr lang="en-IN" sz="2000" dirty="0">
                <a:latin typeface="+mj-lt"/>
                <a:cs typeface="Arial" panose="020B0604020202020204" pitchFamily="34" charset="0"/>
              </a:rPr>
              <a:t> Gastroenterology, 2020-05-01, Volume 158, Issue 6, Pages 1831-1833.e3, Copyright © 2020 AGA Institute</a:t>
            </a:r>
            <a:endParaRPr lang="en-IN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4.</a:t>
            </a:r>
            <a:r>
              <a:rPr lang="en-IN" sz="2000" dirty="0">
                <a:latin typeface="+mj-lt"/>
              </a:rPr>
              <a:t>Aloysius MM, </a:t>
            </a:r>
            <a:r>
              <a:rPr lang="en-IN" sz="2000" dirty="0" err="1">
                <a:latin typeface="+mj-lt"/>
              </a:rPr>
              <a:t>Thatti</a:t>
            </a:r>
            <a:r>
              <a:rPr lang="en-IN" sz="2000" dirty="0">
                <a:latin typeface="+mj-lt"/>
              </a:rPr>
              <a:t> A, Gupta A, Sharma N, Bansal P, </a:t>
            </a:r>
            <a:r>
              <a:rPr lang="en-IN" sz="2000" dirty="0" err="1">
                <a:latin typeface="+mj-lt"/>
              </a:rPr>
              <a:t>Goyal</a:t>
            </a:r>
            <a:r>
              <a:rPr lang="en-IN" sz="2000" dirty="0">
                <a:latin typeface="+mj-lt"/>
              </a:rPr>
              <a:t> H. COVID-19 presenting as acute pancreatitis. </a:t>
            </a:r>
            <a:r>
              <a:rPr lang="en-IN" sz="2000" i="1" dirty="0" err="1">
                <a:latin typeface="+mj-lt"/>
              </a:rPr>
              <a:t>Pancreatology</a:t>
            </a:r>
            <a:r>
              <a:rPr lang="en-IN" sz="2000" dirty="0">
                <a:latin typeface="+mj-lt"/>
              </a:rPr>
              <a:t>. 2020;20(5):1026-1027. doi:10.1016/j.pan.2020.05.003</a:t>
            </a:r>
          </a:p>
          <a:p>
            <a:pPr marL="0" indent="0">
              <a:buNone/>
            </a:pPr>
            <a:r>
              <a:rPr lang="en-IN" sz="2000" dirty="0">
                <a:latin typeface="+mj-lt"/>
              </a:rPr>
              <a:t>5. Cheung S., Fuentes A.D., </a:t>
            </a:r>
            <a:r>
              <a:rPr lang="en-IN" sz="2000" dirty="0" err="1">
                <a:latin typeface="+mj-lt"/>
              </a:rPr>
              <a:t>Fetterman</a:t>
            </a:r>
            <a:r>
              <a:rPr lang="en-IN" sz="2000" dirty="0">
                <a:latin typeface="+mj-lt"/>
              </a:rPr>
              <a:t> A.D. Recurrent acute pancreatitis in a patient with covid-19 infection American Journal of Case Reports, Volume 21, 2020</a:t>
            </a:r>
          </a:p>
          <a:p>
            <a:pPr marL="0" indent="0">
              <a:buNone/>
            </a:pPr>
            <a:r>
              <a:rPr lang="en-IN" sz="2000" dirty="0">
                <a:latin typeface="+mj-lt"/>
              </a:rPr>
              <a:t>6.</a:t>
            </a:r>
            <a:r>
              <a:rPr lang="en-IN" sz="2000" u="sng" dirty="0">
                <a:latin typeface="+mj-lt"/>
                <a:hlinkClick r:id="rId3"/>
              </a:rPr>
              <a:t> </a:t>
            </a:r>
            <a:r>
              <a:rPr lang="en-IN" sz="2000" dirty="0">
                <a:latin typeface="+mj-lt"/>
              </a:rPr>
              <a:t>Emerging phenotype of SARS-CoV2 associated pancreatitis. </a:t>
            </a:r>
            <a:r>
              <a:rPr lang="en-IN" sz="2000" u="sng" dirty="0">
                <a:latin typeface="+mj-lt"/>
                <a:hlinkClick r:id="rId2"/>
              </a:rPr>
              <a:t> </a:t>
            </a:r>
            <a:r>
              <a:rPr lang="en-IN" sz="2000" dirty="0">
                <a:latin typeface="+mj-lt"/>
              </a:rPr>
              <a:t>Article in Press: Accepted Peter </a:t>
            </a:r>
            <a:r>
              <a:rPr lang="en-IN" sz="2000" dirty="0" err="1">
                <a:latin typeface="+mj-lt"/>
              </a:rPr>
              <a:t>Szatmary</a:t>
            </a:r>
            <a:r>
              <a:rPr lang="en-IN" sz="2000" dirty="0">
                <a:latin typeface="+mj-lt"/>
              </a:rPr>
              <a:t> </a:t>
            </a:r>
            <a:r>
              <a:rPr lang="en-IN" sz="2000" dirty="0" err="1">
                <a:latin typeface="+mj-lt"/>
              </a:rPr>
              <a:t>etal</a:t>
            </a:r>
            <a:r>
              <a:rPr lang="en-IN" sz="2000" dirty="0">
                <a:latin typeface="+mj-lt"/>
              </a:rPr>
              <a:t>, Gastroenterology, Copyright © 2020</a:t>
            </a:r>
          </a:p>
        </p:txBody>
      </p:sp>
    </p:spTree>
    <p:extLst>
      <p:ext uri="{BB962C8B-B14F-4D97-AF65-F5344CB8AC3E}">
        <p14:creationId xmlns:p14="http://schemas.microsoft.com/office/powerpoint/2010/main" val="156347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982" y="166910"/>
            <a:ext cx="8911687" cy="892633"/>
          </a:xfrm>
        </p:spPr>
        <p:txBody>
          <a:bodyPr>
            <a:normAutofit fontScale="90000"/>
          </a:bodyPr>
          <a:lstStyle/>
          <a:p>
            <a:r>
              <a:rPr lang="en-IN" dirty="0"/>
              <a:t>Presentation – AIIMS Patna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261" y="1447800"/>
            <a:ext cx="9883776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A 63-year-old man otherwise normal, came to flu clinic- AIIMS Patna with a positive SARS CoV-2 rapid antigen test Report, complaining of  abdominal pain and breathing difficulty for 5 days. </a:t>
            </a:r>
          </a:p>
        </p:txBody>
      </p:sp>
    </p:spTree>
    <p:extLst>
      <p:ext uri="{BB962C8B-B14F-4D97-AF65-F5344CB8AC3E}">
        <p14:creationId xmlns:p14="http://schemas.microsoft.com/office/powerpoint/2010/main" val="199218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72" y="1421266"/>
            <a:ext cx="9332686" cy="5262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</a:rPr>
              <a:t>Pain was epigastric and associated with nausea and vomiting.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</a:rPr>
              <a:t>Patient was not having any </a:t>
            </a:r>
            <a:r>
              <a:rPr lang="en-IN" sz="2400" i="1" dirty="0">
                <a:solidFill>
                  <a:schemeClr val="tx1"/>
                </a:solidFill>
              </a:rPr>
              <a:t>h/o alcohol intake, hypertriglyceridemia,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i="1" dirty="0">
                <a:solidFill>
                  <a:schemeClr val="tx1"/>
                </a:solidFill>
              </a:rPr>
              <a:t>     hypercalcemia, smoking, gall stone or abdominal surgeries</a:t>
            </a:r>
            <a:r>
              <a:rPr lang="en-IN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</a:rPr>
              <a:t>Breathing difficulty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</a:rPr>
              <a:t>No other relevant past or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07503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40" y="174167"/>
            <a:ext cx="8911687" cy="853739"/>
          </a:xfrm>
        </p:spPr>
        <p:txBody>
          <a:bodyPr>
            <a:normAutofit/>
          </a:bodyPr>
          <a:lstStyle/>
          <a:p>
            <a:r>
              <a:rPr lang="en-IN" dirty="0"/>
              <a:t>Presentation – AIIMS Patna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24" y="1027906"/>
            <a:ext cx="11537576" cy="4351338"/>
          </a:xfrm>
        </p:spPr>
        <p:txBody>
          <a:bodyPr>
            <a:normAutofit lnSpcReduction="10000"/>
          </a:bodyPr>
          <a:lstStyle/>
          <a:p>
            <a:endParaRPr lang="en-IN" dirty="0"/>
          </a:p>
          <a:p>
            <a:pPr>
              <a:lnSpc>
                <a:spcPct val="150000"/>
              </a:lnSpc>
            </a:pPr>
            <a:r>
              <a:rPr lang="en-IN" sz="2400" dirty="0"/>
              <a:t>Patient was afebrile, maintaing oxygen saturation on nasal prongs with stable vitals.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/>
              <a:t>		HR 100/Minute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/>
              <a:t>		BP 136/94 mmHg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/>
              <a:t>		RR 24/Minute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/>
              <a:t>		Temp 98F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/>
              <a:t>		Spo2 91—96%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2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435" y="1944915"/>
            <a:ext cx="9995565" cy="362131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sz="2400" dirty="0"/>
              <a:t>The physical examination of the patient was showed jaundice, nondistended, soft abdomen with epigastric discomfort on palpation. No palpable mass. 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Patient was admitted in Covid ward on 25/08/2020. </a:t>
            </a:r>
          </a:p>
        </p:txBody>
      </p:sp>
    </p:spTree>
    <p:extLst>
      <p:ext uri="{BB962C8B-B14F-4D97-AF65-F5344CB8AC3E}">
        <p14:creationId xmlns:p14="http://schemas.microsoft.com/office/powerpoint/2010/main" val="300258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116115"/>
            <a:ext cx="2394857" cy="624114"/>
          </a:xfrm>
        </p:spPr>
        <p:txBody>
          <a:bodyPr>
            <a:normAutofit/>
          </a:bodyPr>
          <a:lstStyle/>
          <a:p>
            <a:r>
              <a:rPr lang="en-IN" sz="2400" dirty="0"/>
              <a:t>Day 1- 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14" y="1277258"/>
            <a:ext cx="11263086" cy="4731657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IN" sz="2400" dirty="0"/>
              <a:t>All blood routine investigations including 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IN" sz="2200" dirty="0"/>
              <a:t>Covid panel, Blood and Urine culture for sensitivity was send after admission.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Patient was treated with analgesics (</a:t>
            </a:r>
            <a:r>
              <a:rPr lang="en-IN" sz="2400" dirty="0" err="1"/>
              <a:t>Tramadol+Paracetamol</a:t>
            </a:r>
            <a:r>
              <a:rPr lang="en-IN" sz="2400" dirty="0"/>
              <a:t>)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Antibiotics Amoxicillin + </a:t>
            </a:r>
            <a:r>
              <a:rPr lang="en-IN" sz="2400" dirty="0" err="1"/>
              <a:t>Clavulenic</a:t>
            </a:r>
            <a:r>
              <a:rPr lang="en-IN" sz="2400" dirty="0"/>
              <a:t> Acid, Metronidazole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and  vitamins with zinc.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Patient orally allowed </a:t>
            </a:r>
          </a:p>
          <a:p>
            <a:pPr>
              <a:lnSpc>
                <a:spcPct val="160000"/>
              </a:lnSpc>
            </a:pPr>
            <a:r>
              <a:rPr lang="en-IN" sz="2400" dirty="0"/>
              <a:t>Vitals monitored and charted</a:t>
            </a:r>
          </a:p>
          <a:p>
            <a:pPr>
              <a:lnSpc>
                <a:spcPct val="160000"/>
              </a:lnSpc>
            </a:pP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1352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55516"/>
              </p:ext>
            </p:extLst>
          </p:nvPr>
        </p:nvGraphicFramePr>
        <p:xfrm>
          <a:off x="4047564" y="344288"/>
          <a:ext cx="4588436" cy="628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Haemoglobin</a:t>
                      </a:r>
                      <a:endParaRPr lang="en-IN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9.4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WBC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13.24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Platelet Count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73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RBC Count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4.05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PCV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>
                          <a:effectLst/>
                          <a:latin typeface="+mj-lt"/>
                        </a:rPr>
                        <a:t>27.5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Neutrophils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67.3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Lymphocytes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u="none" strike="noStrike" dirty="0">
                          <a:effectLst/>
                          <a:latin typeface="+mj-lt"/>
                        </a:rPr>
                        <a:t>29.2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 Bilirubin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Direct Bilirubin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Indirect Bilirubin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7.79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ALT/SGPT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324.3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AST/SGOT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389.7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Protein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Albumin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Globulin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A/G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86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28497"/>
              </p:ext>
            </p:extLst>
          </p:nvPr>
        </p:nvGraphicFramePr>
        <p:xfrm>
          <a:off x="784679" y="1440820"/>
          <a:ext cx="5412921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Serum Urea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32.2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Creatinine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1.03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Uric Acid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Serum Calcium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7.84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Phosphorus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4.11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Sodium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128.67</a:t>
                      </a:r>
                      <a:endParaRPr lang="en-IN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Potassium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4.67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Chloride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97.72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 group </a:t>
                      </a:r>
                      <a:r>
                        <a:rPr lang="en-IN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B+ve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APTT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39.64</a:t>
                      </a:r>
                      <a:endParaRPr lang="en-IN" sz="2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PT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14.08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INR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1.05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RANDOM GLUCOSE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149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67849"/>
              </p:ext>
            </p:extLst>
          </p:nvPr>
        </p:nvGraphicFramePr>
        <p:xfrm>
          <a:off x="6574969" y="2552707"/>
          <a:ext cx="5399317" cy="3358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d dimer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6.7 </a:t>
                      </a:r>
                      <a:r>
                        <a:rPr lang="en-IN" sz="2400" u="none" strike="noStrike" dirty="0" err="1">
                          <a:effectLst/>
                          <a:latin typeface="+mj-lt"/>
                        </a:rPr>
                        <a:t>ug</a:t>
                      </a:r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/ml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PROCALCITONIN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1.38 </a:t>
                      </a:r>
                      <a:r>
                        <a:rPr lang="en-IN" sz="2400" u="none" strike="noStrike" dirty="0" err="1">
                          <a:effectLst/>
                          <a:latin typeface="+mj-lt"/>
                        </a:rPr>
                        <a:t>ng</a:t>
                      </a:r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/ml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CRP Quantitative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134.98 mg/l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LDH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1490 U/L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ferritin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775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80.31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5.4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+mj-lt"/>
                        </a:rPr>
                        <a:t>Interleukin6 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+mj-lt"/>
                        </a:rPr>
                        <a:t>HbA1C (Whole Blood)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5105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0CE27D5AB4543A573315B011C6C7D" ma:contentTypeVersion="13" ma:contentTypeDescription="Create a new document." ma:contentTypeScope="" ma:versionID="66a5e2e3bda8a813647ad14726da67d4">
  <xsd:schema xmlns:xsd="http://www.w3.org/2001/XMLSchema" xmlns:xs="http://www.w3.org/2001/XMLSchema" xmlns:p="http://schemas.microsoft.com/office/2006/metadata/properties" xmlns:ns2="0c1413a2-014c-4f8d-95c9-219594620d4d" xmlns:ns3="c6bc7fdb-94a0-4550-9262-59b9a1e24eae" targetNamespace="http://schemas.microsoft.com/office/2006/metadata/properties" ma:root="true" ma:fieldsID="f6273a6cf95cbe05957f653fca978236" ns2:_="" ns3:_="">
    <xsd:import namespace="0c1413a2-014c-4f8d-95c9-219594620d4d"/>
    <xsd:import namespace="c6bc7fdb-94a0-4550-9262-59b9a1e24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13a2-014c-4f8d-95c9-21959462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fdb-94a0-4550-9262-59b9a1e24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B157C-4B22-4BB4-B682-6793BC031B9A}"/>
</file>

<file path=customXml/itemProps2.xml><?xml version="1.0" encoding="utf-8"?>
<ds:datastoreItem xmlns:ds="http://schemas.openxmlformats.org/officeDocument/2006/customXml" ds:itemID="{ECA2DFBE-36AE-4296-A57D-22994ECECDF2}"/>
</file>

<file path=customXml/itemProps3.xml><?xml version="1.0" encoding="utf-8"?>
<ds:datastoreItem xmlns:ds="http://schemas.openxmlformats.org/officeDocument/2006/customXml" ds:itemID="{5A07E931-5B2A-4366-921E-7CB773C545BC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623</TotalTime>
  <Words>1924</Words>
  <Application>Microsoft Office PowerPoint</Application>
  <PresentationFormat>Widescreen</PresentationFormat>
  <Paragraphs>379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3</vt:lpstr>
      <vt:lpstr>Wisp</vt:lpstr>
      <vt:lpstr>Acute pancreatitis in Covid-19–  A Therapeutic dilemma</vt:lpstr>
      <vt:lpstr>Introduction:  </vt:lpstr>
      <vt:lpstr>Presentation – AIIMS Patna  </vt:lpstr>
      <vt:lpstr>PowerPoint Presentation</vt:lpstr>
      <vt:lpstr>Presentation – AIIMS Patna </vt:lpstr>
      <vt:lpstr>PowerPoint Presentation</vt:lpstr>
      <vt:lpstr>Day 1- 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3/ WARD-ICU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pancreatitis in Covid-19 –  A Therapeutic dilemma: Case Report</dc:title>
  <dc:creator>AKHIL</dc:creator>
  <cp:lastModifiedBy>Ashwini Kumar</cp:lastModifiedBy>
  <cp:revision>63</cp:revision>
  <dcterms:created xsi:type="dcterms:W3CDTF">2020-09-17T07:23:13Z</dcterms:created>
  <dcterms:modified xsi:type="dcterms:W3CDTF">2020-09-18T11:54:27Z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0x010100F660CE27D5AB4543A573315B011C6C7D</vt:lpwstr>
  </property>
</Properties>
</file>