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9.xml" ContentType="application/vnd.openxmlformats-officedocument.presentationml.slide+xml"/>
  <Override PartName="/ppt/slides/slide18.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56" r:id="rId3"/>
    <p:sldId id="258" r:id="rId4"/>
    <p:sldId id="259" r:id="rId5"/>
    <p:sldId id="260" r:id="rId6"/>
    <p:sldId id="261" r:id="rId7"/>
    <p:sldId id="269" r:id="rId8"/>
    <p:sldId id="268" r:id="rId9"/>
    <p:sldId id="270" r:id="rId10"/>
    <p:sldId id="271" r:id="rId11"/>
    <p:sldId id="265" r:id="rId12"/>
    <p:sldId id="262" r:id="rId13"/>
    <p:sldId id="272" r:id="rId14"/>
    <p:sldId id="266" r:id="rId15"/>
    <p:sldId id="264" r:id="rId16"/>
    <p:sldId id="273" r:id="rId17"/>
    <p:sldId id="26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249" autoAdjust="0"/>
  </p:normalViewPr>
  <p:slideViewPr>
    <p:cSldViewPr snapToGrid="0">
      <p:cViewPr varScale="1">
        <p:scale>
          <a:sx n="67" d="100"/>
          <a:sy n="67" d="100"/>
        </p:scale>
        <p:origin x="78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35162401574798E-2"/>
          <c:y val="7.9486483086133999E-2"/>
          <c:w val="0.92687733759842517"/>
          <c:h val="0.76748654235442038"/>
        </c:manualLayout>
      </c:layout>
      <c:lineChart>
        <c:grouping val="standard"/>
        <c:varyColors val="0"/>
        <c:ser>
          <c:idx val="0"/>
          <c:order val="0"/>
          <c:tx>
            <c:strRef>
              <c:f>Sheet1!$B$1</c:f>
              <c:strCache>
                <c:ptCount val="1"/>
                <c:pt idx="0">
                  <c:v>Mean Blood Sugar</c:v>
                </c:pt>
              </c:strCache>
            </c:strRef>
          </c:tx>
          <c:spPr>
            <a:ln w="28575" cap="rnd">
              <a:solidFill>
                <a:srgbClr val="002060"/>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Day1</c:v>
                </c:pt>
                <c:pt idx="1">
                  <c:v>Day2</c:v>
                </c:pt>
                <c:pt idx="2">
                  <c:v>Day 3</c:v>
                </c:pt>
                <c:pt idx="3">
                  <c:v>Day 5</c:v>
                </c:pt>
                <c:pt idx="4">
                  <c:v>Day 7</c:v>
                </c:pt>
                <c:pt idx="5">
                  <c:v>Day 8</c:v>
                </c:pt>
                <c:pt idx="6">
                  <c:v>Day10</c:v>
                </c:pt>
              </c:strCache>
            </c:strRef>
          </c:cat>
          <c:val>
            <c:numRef>
              <c:f>Sheet1!$B$2:$B$8</c:f>
              <c:numCache>
                <c:formatCode>General</c:formatCode>
                <c:ptCount val="7"/>
                <c:pt idx="0">
                  <c:v>206</c:v>
                </c:pt>
                <c:pt idx="1">
                  <c:v>265</c:v>
                </c:pt>
                <c:pt idx="2">
                  <c:v>319</c:v>
                </c:pt>
                <c:pt idx="3">
                  <c:v>448</c:v>
                </c:pt>
                <c:pt idx="4">
                  <c:v>260</c:v>
                </c:pt>
                <c:pt idx="5">
                  <c:v>311</c:v>
                </c:pt>
                <c:pt idx="6">
                  <c:v>202</c:v>
                </c:pt>
              </c:numCache>
            </c:numRef>
          </c:val>
          <c:smooth val="0"/>
          <c:extLst>
            <c:ext xmlns:c16="http://schemas.microsoft.com/office/drawing/2014/chart" uri="{C3380CC4-5D6E-409C-BE32-E72D297353CC}">
              <c16:uniqueId val="{00000000-5D5B-453C-92A9-7F7EE9E602EE}"/>
            </c:ext>
          </c:extLst>
        </c:ser>
        <c:dLbls>
          <c:showLegendKey val="0"/>
          <c:showVal val="0"/>
          <c:showCatName val="0"/>
          <c:showSerName val="0"/>
          <c:showPercent val="0"/>
          <c:showBubbleSize val="0"/>
        </c:dLbls>
        <c:marker val="1"/>
        <c:smooth val="0"/>
        <c:axId val="449421232"/>
        <c:axId val="449424184"/>
      </c:lineChart>
      <c:catAx>
        <c:axId val="44942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9424184"/>
        <c:crosses val="autoZero"/>
        <c:auto val="1"/>
        <c:lblAlgn val="ctr"/>
        <c:lblOffset val="100"/>
        <c:noMultiLvlLbl val="0"/>
      </c:catAx>
      <c:valAx>
        <c:axId val="449424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49421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6.7382504921259842E-2"/>
          <c:y val="0.21398282152721057"/>
          <c:w val="0.31210999015748031"/>
          <c:h val="0.1253060946539065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B89F4-5EAC-4E2E-833F-68AA338703DB}"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37A5E-D1A4-48D8-967B-EC45CCEE944D}" type="slidenum">
              <a:rPr lang="en-US" smtClean="0"/>
              <a:t>‹#›</a:t>
            </a:fld>
            <a:endParaRPr lang="en-US"/>
          </a:p>
        </p:txBody>
      </p:sp>
    </p:spTree>
    <p:extLst>
      <p:ext uri="{BB962C8B-B14F-4D97-AF65-F5344CB8AC3E}">
        <p14:creationId xmlns:p14="http://schemas.microsoft.com/office/powerpoint/2010/main" val="41387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137A5E-D1A4-48D8-967B-EC45CCEE944D}" type="slidenum">
              <a:rPr lang="en-US" smtClean="0"/>
              <a:t>9</a:t>
            </a:fld>
            <a:endParaRPr lang="en-US"/>
          </a:p>
        </p:txBody>
      </p:sp>
    </p:spTree>
    <p:extLst>
      <p:ext uri="{BB962C8B-B14F-4D97-AF65-F5344CB8AC3E}">
        <p14:creationId xmlns:p14="http://schemas.microsoft.com/office/powerpoint/2010/main" val="163197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137A5E-D1A4-48D8-967B-EC45CCEE944D}" type="slidenum">
              <a:rPr lang="en-US" smtClean="0"/>
              <a:t>12</a:t>
            </a:fld>
            <a:endParaRPr lang="en-US"/>
          </a:p>
        </p:txBody>
      </p:sp>
    </p:spTree>
    <p:extLst>
      <p:ext uri="{BB962C8B-B14F-4D97-AF65-F5344CB8AC3E}">
        <p14:creationId xmlns:p14="http://schemas.microsoft.com/office/powerpoint/2010/main" val="318688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0754" y="2207360"/>
            <a:ext cx="6515413" cy="2443280"/>
          </a:xfrm>
          <a:noFill/>
          <a:effectLst>
            <a:outerShdw blurRad="50800" dist="38100" dir="2700000" algn="tl" rotWithShape="0">
              <a:prstClr val="black">
                <a:alpha val="40000"/>
              </a:prstClr>
            </a:outerShdw>
          </a:effectLst>
        </p:spPr>
        <p:txBody>
          <a:bodyPr>
            <a:normAutofit/>
          </a:bodyPr>
          <a:lstStyle>
            <a:lvl1pPr algn="l">
              <a:defRPr sz="4800">
                <a:solidFill>
                  <a:srgbClr val="92D05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670753" y="4854247"/>
            <a:ext cx="6922627" cy="1628855"/>
          </a:xfrm>
        </p:spPr>
        <p:txBody>
          <a:bodyPr>
            <a:normAutofit/>
          </a:bodyPr>
          <a:lstStyle>
            <a:lvl1pPr marL="0" indent="0" algn="l">
              <a:buNone/>
              <a:defRPr sz="3733" b="0" i="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182F6D-C7F0-48E1-83EF-FD47FBF96BA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125566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D182F6D-C7F0-48E1-83EF-FD47FBF96BAC}"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406326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182F6D-C7F0-48E1-83EF-FD47FBF96BA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15131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182F6D-C7F0-48E1-83EF-FD47FBF96BA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172B9-4957-43D4-8454-BDA31ACF42DB}" type="slidenum">
              <a:rPr lang="en-US" smtClean="0"/>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77967" y="3101618"/>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3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374901"/>
            <a:ext cx="10994760" cy="1018033"/>
          </a:xfrm>
        </p:spPr>
        <p:txBody>
          <a:bodyPr>
            <a:normAutofit/>
          </a:bodyPr>
          <a:lstStyle>
            <a:lvl1pPr algn="r">
              <a:defRPr sz="4800" baseline="0">
                <a:solidFill>
                  <a:srgbClr val="92D050"/>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598621" y="2003753"/>
            <a:ext cx="10994760" cy="4479347"/>
          </a:xfrm>
        </p:spPr>
        <p:txBody>
          <a:bodyPr/>
          <a:lstStyle>
            <a:lvl1pPr algn="l">
              <a:defRPr sz="3733">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182F6D-C7F0-48E1-83EF-FD47FBF96BA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1408577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4688" y="374901"/>
            <a:ext cx="8958693" cy="967132"/>
          </a:xfrm>
          <a:noFill/>
        </p:spPr>
        <p:txBody>
          <a:bodyPr>
            <a:normAutofit/>
          </a:bodyPr>
          <a:lstStyle>
            <a:lvl1pPr algn="l">
              <a:defRPr sz="4800">
                <a:solidFill>
                  <a:srgbClr val="92D050"/>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2634688" y="1596541"/>
            <a:ext cx="8958693" cy="4681415"/>
          </a:xfrm>
        </p:spPr>
        <p:txBody>
          <a:bodyPr/>
          <a:lstStyle>
            <a:lvl1pPr algn="l">
              <a:defRPr sz="3733">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182F6D-C7F0-48E1-83EF-FD47FBF96BA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47506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182F6D-C7F0-48E1-83EF-FD47FBF96BAC}"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188520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182F6D-C7F0-48E1-83EF-FD47FBF96BAC}"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155460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374901"/>
            <a:ext cx="10994760" cy="1018033"/>
          </a:xfrm>
        </p:spPr>
        <p:txBody>
          <a:bodyPr>
            <a:normAutofit/>
          </a:bodyPr>
          <a:lstStyle>
            <a:lvl1pPr algn="r">
              <a:defRPr sz="4800" baseline="0">
                <a:solidFill>
                  <a:srgbClr val="92D050"/>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715839" y="2188317"/>
            <a:ext cx="5386917" cy="639763"/>
          </a:xfrm>
        </p:spPr>
        <p:txBody>
          <a:bodyPr anchor="b"/>
          <a:lstStyle>
            <a:lvl1pPr marL="0" indent="0" algn="ctr">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715839" y="2818180"/>
            <a:ext cx="5386917" cy="3035059"/>
          </a:xfrm>
        </p:spPr>
        <p:txBody>
          <a:bodyPr/>
          <a:lstStyle>
            <a:lvl1pPr algn="ctr">
              <a:defRPr sz="3200">
                <a:solidFill>
                  <a:schemeClr val="tx1"/>
                </a:solidFill>
              </a:defRPr>
            </a:lvl1pPr>
            <a:lvl2pPr algn="ctr">
              <a:defRPr sz="2667">
                <a:solidFill>
                  <a:schemeClr val="tx1"/>
                </a:solidFill>
              </a:defRPr>
            </a:lvl2pPr>
            <a:lvl3pPr algn="ctr">
              <a:defRPr sz="2400">
                <a:solidFill>
                  <a:schemeClr val="tx1"/>
                </a:solidFill>
              </a:defRPr>
            </a:lvl3pPr>
            <a:lvl4pPr algn="ctr">
              <a:defRPr sz="2133">
                <a:solidFill>
                  <a:schemeClr val="tx1"/>
                </a:solidFill>
              </a:defRPr>
            </a:lvl4pPr>
            <a:lvl5pPr algn="ct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1" y="2188317"/>
            <a:ext cx="5389033" cy="639763"/>
          </a:xfrm>
        </p:spPr>
        <p:txBody>
          <a:bodyPr anchor="b"/>
          <a:lstStyle>
            <a:lvl1pPr marL="0" indent="0" algn="ctr">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96001" y="2818180"/>
            <a:ext cx="5389033" cy="3035059"/>
          </a:xfrm>
        </p:spPr>
        <p:txBody>
          <a:bodyPr/>
          <a:lstStyle>
            <a:lvl1pPr algn="ctr">
              <a:defRPr sz="3200">
                <a:solidFill>
                  <a:schemeClr val="tx1"/>
                </a:solidFill>
              </a:defRPr>
            </a:lvl1pPr>
            <a:lvl2pPr algn="ctr">
              <a:defRPr sz="2667">
                <a:solidFill>
                  <a:schemeClr val="tx1"/>
                </a:solidFill>
              </a:defRPr>
            </a:lvl2pPr>
            <a:lvl3pPr algn="ctr">
              <a:defRPr sz="2400">
                <a:solidFill>
                  <a:schemeClr val="tx1"/>
                </a:solidFill>
              </a:defRPr>
            </a:lvl3pPr>
            <a:lvl4pPr algn="ctr">
              <a:defRPr sz="2133">
                <a:solidFill>
                  <a:schemeClr val="tx1"/>
                </a:solidFill>
              </a:defRPr>
            </a:lvl4pPr>
            <a:lvl5pPr algn="ct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182F6D-C7F0-48E1-83EF-FD47FBF96BAC}" type="datetimeFigureOut">
              <a:rPr lang="en-US" smtClean="0"/>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84684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182F6D-C7F0-48E1-83EF-FD47FBF96BAC}" type="datetimeFigureOut">
              <a:rPr lang="en-US" smtClean="0"/>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1826595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82F6D-C7F0-48E1-83EF-FD47FBF96BAC}" type="datetimeFigureOut">
              <a:rPr lang="en-US" smtClean="0"/>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2052574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D182F6D-C7F0-48E1-83EF-FD47FBF96BAC}"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172B9-4957-43D4-8454-BDA31ACF42DB}" type="slidenum">
              <a:rPr lang="en-US" smtClean="0"/>
              <a:t>‹#›</a:t>
            </a:fld>
            <a:endParaRPr lang="en-US"/>
          </a:p>
        </p:txBody>
      </p:sp>
    </p:spTree>
    <p:extLst>
      <p:ext uri="{BB962C8B-B14F-4D97-AF65-F5344CB8AC3E}">
        <p14:creationId xmlns:p14="http://schemas.microsoft.com/office/powerpoint/2010/main" val="370538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D182F6D-C7F0-48E1-83EF-FD47FBF96BAC}" type="datetimeFigureOut">
              <a:rPr lang="en-US" smtClean="0"/>
              <a:t>11/8/2021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59172B9-4957-43D4-8454-BDA31ACF42DB}" type="slidenum">
              <a:rPr lang="en-US" smtClean="0"/>
              <a:t>‹#›</a:t>
            </a:fld>
            <a:endParaRPr lang="en-US"/>
          </a:p>
        </p:txBody>
      </p:sp>
      <p:sp>
        <p:nvSpPr>
          <p:cNvPr id="7" name="TextBox 6">
            <a:extLst>
              <a:ext uri="{FF2B5EF4-FFF2-40B4-BE49-F238E27FC236}">
                <a16:creationId xmlns:a16="http://schemas.microsoft.com/office/drawing/2014/main" id="{11E867DF-3DCA-4725-94F0-F2B6BD747A82}"/>
              </a:ext>
            </a:extLst>
          </p:cNvPr>
          <p:cNvSpPr txBox="1"/>
          <p:nvPr/>
        </p:nvSpPr>
        <p:spPr>
          <a:xfrm>
            <a:off x="-12200" y="6951663"/>
            <a:ext cx="11186167" cy="666977"/>
          </a:xfrm>
          <a:prstGeom prst="rect">
            <a:avLst/>
          </a:prstGeom>
          <a:noFill/>
        </p:spPr>
        <p:txBody>
          <a:bodyPr wrap="square" rtlCol="0">
            <a:spAutoFit/>
          </a:bodyPr>
          <a:lstStyle/>
          <a:p>
            <a:r>
              <a:rPr lang="en-US" sz="1867" dirty="0">
                <a:solidFill>
                  <a:schemeClr val="bg1">
                    <a:lumMod val="65000"/>
                  </a:schemeClr>
                </a:solidFill>
              </a:rPr>
              <a:t>This presentation uses a free template provided by FPPT.com</a:t>
            </a:r>
          </a:p>
          <a:p>
            <a:r>
              <a:rPr lang="en-US" sz="1867" dirty="0">
                <a:solidFill>
                  <a:schemeClr val="bg1">
                    <a:lumMod val="65000"/>
                  </a:schemeClr>
                </a:solidFill>
              </a:rPr>
              <a:t>www.free-power-point-templates.com</a:t>
            </a:r>
          </a:p>
        </p:txBody>
      </p:sp>
    </p:spTree>
    <p:extLst>
      <p:ext uri="{BB962C8B-B14F-4D97-AF65-F5344CB8AC3E}">
        <p14:creationId xmlns:p14="http://schemas.microsoft.com/office/powerpoint/2010/main" val="159641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F7326A-BAA1-4C0C-BCBD-F345D2CD3D00}"/>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FDA2887D-E14C-4137-9734-0A6A619F9834}"/>
              </a:ext>
            </a:extLst>
          </p:cNvPr>
          <p:cNvSpPr/>
          <p:nvPr/>
        </p:nvSpPr>
        <p:spPr>
          <a:xfrm>
            <a:off x="0" y="1772529"/>
            <a:ext cx="7821637" cy="923330"/>
          </a:xfrm>
          <a:prstGeom prst="rect">
            <a:avLst/>
          </a:prstGeom>
          <a:solidFill>
            <a:srgbClr val="CCECFF"/>
          </a:solidFill>
        </p:spPr>
        <p:txBody>
          <a:bodyPr wrap="square" lIns="91440" tIns="45720" rIns="91440" bIns="45720">
            <a:spAutoFit/>
          </a:bodyPr>
          <a:lstStyle/>
          <a:p>
            <a:pPr algn="ctr"/>
            <a:r>
              <a:rPr lang="en-US" sz="5400" b="1" cap="none" spc="0" dirty="0">
                <a:ln w="22225">
                  <a:solidFill>
                    <a:schemeClr val="accent6">
                      <a:lumMod val="60000"/>
                      <a:lumOff val="40000"/>
                    </a:schemeClr>
                  </a:solidFill>
                  <a:prstDash val="solid"/>
                </a:ln>
                <a:solidFill>
                  <a:srgbClr val="FF0000"/>
                </a:solidFill>
                <a:effectLst/>
              </a:rPr>
              <a:t>Greetings !!!</a:t>
            </a:r>
          </a:p>
        </p:txBody>
      </p:sp>
      <p:pic>
        <p:nvPicPr>
          <p:cNvPr id="4" name="Picture 3" descr="C:\Users\bsinha\AppData\Local\Microsoft\Windows\INetCache\Content.MSO\B4332786.tmp">
            <a:extLst>
              <a:ext uri="{FF2B5EF4-FFF2-40B4-BE49-F238E27FC236}">
                <a16:creationId xmlns:a16="http://schemas.microsoft.com/office/drawing/2014/main" id="{1FF85D7D-693C-4B70-B6D8-7DCE27E2728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519132" y="312327"/>
            <a:ext cx="1111469" cy="1043170"/>
          </a:xfrm>
          <a:prstGeom prst="rect">
            <a:avLst/>
          </a:prstGeom>
          <a:noFill/>
          <a:ln>
            <a:noFill/>
          </a:ln>
        </p:spPr>
      </p:pic>
      <p:pic>
        <p:nvPicPr>
          <p:cNvPr id="6" name="Picture 5">
            <a:extLst>
              <a:ext uri="{FF2B5EF4-FFF2-40B4-BE49-F238E27FC236}">
                <a16:creationId xmlns:a16="http://schemas.microsoft.com/office/drawing/2014/main" id="{EC03C115-CFB3-49F3-BAFB-C7BA20C1AF95}"/>
              </a:ext>
            </a:extLst>
          </p:cNvPr>
          <p:cNvPicPr>
            <a:picLocks noChangeAspect="1"/>
          </p:cNvPicPr>
          <p:nvPr/>
        </p:nvPicPr>
        <p:blipFill rotWithShape="1">
          <a:blip r:embed="rId4"/>
          <a:srcRect l="4044" t="13355" r="61411" b="10553"/>
          <a:stretch/>
        </p:blipFill>
        <p:spPr>
          <a:xfrm>
            <a:off x="603603" y="393894"/>
            <a:ext cx="2524148" cy="913209"/>
          </a:xfrm>
          <a:prstGeom prst="rect">
            <a:avLst/>
          </a:prstGeom>
        </p:spPr>
      </p:pic>
      <p:pic>
        <p:nvPicPr>
          <p:cNvPr id="7" name="Picture 6">
            <a:extLst>
              <a:ext uri="{FF2B5EF4-FFF2-40B4-BE49-F238E27FC236}">
                <a16:creationId xmlns:a16="http://schemas.microsoft.com/office/drawing/2014/main" id="{8676A499-EBD2-4403-A368-77AB92336DD6}"/>
              </a:ext>
            </a:extLst>
          </p:cNvPr>
          <p:cNvPicPr>
            <a:picLocks noChangeAspect="1"/>
          </p:cNvPicPr>
          <p:nvPr/>
        </p:nvPicPr>
        <p:blipFill rotWithShape="1">
          <a:blip r:embed="rId4"/>
          <a:srcRect l="83227" t="12078" b="17422"/>
          <a:stretch/>
        </p:blipFill>
        <p:spPr>
          <a:xfrm>
            <a:off x="5969391" y="463820"/>
            <a:ext cx="1111469" cy="740183"/>
          </a:xfrm>
          <a:prstGeom prst="rect">
            <a:avLst/>
          </a:prstGeom>
        </p:spPr>
      </p:pic>
    </p:spTree>
    <p:extLst>
      <p:ext uri="{BB962C8B-B14F-4D97-AF65-F5344CB8AC3E}">
        <p14:creationId xmlns:p14="http://schemas.microsoft.com/office/powerpoint/2010/main" val="2541256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5635-C600-458E-952B-9E501650EFD1}"/>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F8886C81-46CD-462F-9F7E-A032D4F240BC}"/>
              </a:ext>
            </a:extLst>
          </p:cNvPr>
          <p:cNvSpPr>
            <a:spLocks noGrp="1"/>
          </p:cNvSpPr>
          <p:nvPr>
            <p:ph idx="1"/>
          </p:nvPr>
        </p:nvSpPr>
        <p:spPr/>
        <p:txBody>
          <a:bodyPr/>
          <a:lstStyle/>
          <a:p>
            <a:r>
              <a:rPr lang="en-US" sz="2800" dirty="0"/>
              <a:t>Heparin induced Thrombocytopenia</a:t>
            </a:r>
          </a:p>
          <a:p>
            <a:r>
              <a:rPr lang="en-US" sz="2800" dirty="0"/>
              <a:t>Hepatic Coagulopathy</a:t>
            </a:r>
          </a:p>
          <a:p>
            <a:r>
              <a:rPr lang="en-US" sz="2800" dirty="0"/>
              <a:t>Drug induced Thrombocytopenia (Cephalosporins)</a:t>
            </a:r>
          </a:p>
          <a:p>
            <a:r>
              <a:rPr lang="en-US" sz="2800" dirty="0"/>
              <a:t>Sepsis and DIC</a:t>
            </a:r>
          </a:p>
          <a:p>
            <a:r>
              <a:rPr lang="en-US" sz="2800" dirty="0"/>
              <a:t>COVID 19 related cutaneous bleeding manifestation</a:t>
            </a:r>
          </a:p>
          <a:p>
            <a:r>
              <a:rPr lang="en-US" sz="2800" dirty="0"/>
              <a:t>Convalescent Plasma related immunologically mediated coagulopathy</a:t>
            </a:r>
          </a:p>
          <a:p>
            <a:r>
              <a:rPr lang="en-US" sz="2800" dirty="0"/>
              <a:t>Acquired Coagulopathy sec to Infection mediated Factor inhibitors</a:t>
            </a:r>
          </a:p>
          <a:p>
            <a:r>
              <a:rPr lang="en-US" sz="2800" dirty="0"/>
              <a:t>Familial coagulopathy e.g. Fibrinogen deficiency, Factor XIII deficiency</a:t>
            </a:r>
          </a:p>
          <a:p>
            <a:endParaRPr lang="en-US" dirty="0"/>
          </a:p>
        </p:txBody>
      </p:sp>
    </p:spTree>
    <p:extLst>
      <p:ext uri="{BB962C8B-B14F-4D97-AF65-F5344CB8AC3E}">
        <p14:creationId xmlns:p14="http://schemas.microsoft.com/office/powerpoint/2010/main" val="223712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F3A8C-DF5A-43F3-971C-6A6FDCEC9B59}"/>
              </a:ext>
            </a:extLst>
          </p:cNvPr>
          <p:cNvSpPr>
            <a:spLocks noGrp="1"/>
          </p:cNvSpPr>
          <p:nvPr>
            <p:ph type="title"/>
          </p:nvPr>
        </p:nvSpPr>
        <p:spPr>
          <a:xfrm>
            <a:off x="3889830" y="274639"/>
            <a:ext cx="8229596" cy="1143000"/>
          </a:xfrm>
        </p:spPr>
        <p:txBody>
          <a:bodyPr>
            <a:normAutofit/>
          </a:bodyPr>
          <a:lstStyle/>
          <a:p>
            <a:r>
              <a:rPr lang="en-US" dirty="0" err="1">
                <a:solidFill>
                  <a:srgbClr val="CCFF99"/>
                </a:solidFill>
              </a:rPr>
              <a:t>CBC,Coagulation</a:t>
            </a:r>
            <a:r>
              <a:rPr lang="en-US" dirty="0">
                <a:solidFill>
                  <a:srgbClr val="CCFF99"/>
                </a:solidFill>
              </a:rPr>
              <a:t> Profile</a:t>
            </a:r>
          </a:p>
        </p:txBody>
      </p:sp>
      <p:sp>
        <p:nvSpPr>
          <p:cNvPr id="3" name="TextBox 2">
            <a:extLst>
              <a:ext uri="{FF2B5EF4-FFF2-40B4-BE49-F238E27FC236}">
                <a16:creationId xmlns:a16="http://schemas.microsoft.com/office/drawing/2014/main" id="{96ACF926-6E11-465D-B01D-65A19C201DB6}"/>
              </a:ext>
            </a:extLst>
          </p:cNvPr>
          <p:cNvSpPr txBox="1"/>
          <p:nvPr/>
        </p:nvSpPr>
        <p:spPr>
          <a:xfrm>
            <a:off x="6360410" y="2750989"/>
            <a:ext cx="4441373" cy="3046988"/>
          </a:xfrm>
          <a:prstGeom prst="rect">
            <a:avLst/>
          </a:prstGeom>
          <a:solidFill>
            <a:schemeClr val="accent3">
              <a:lumMod val="40000"/>
              <a:lumOff val="60000"/>
            </a:schemeClr>
          </a:solidFill>
        </p:spPr>
        <p:txBody>
          <a:bodyPr wrap="square" rtlCol="0">
            <a:spAutoFit/>
          </a:bodyPr>
          <a:lstStyle/>
          <a:p>
            <a:pPr algn="ctr"/>
            <a:r>
              <a:rPr lang="en-US" sz="2400" b="1" dirty="0"/>
              <a:t>Coagulation Profile</a:t>
            </a:r>
          </a:p>
          <a:p>
            <a:pPr algn="ctr"/>
            <a:endParaRPr lang="en-US" sz="2400" b="1" dirty="0"/>
          </a:p>
          <a:p>
            <a:pPr algn="ctr"/>
            <a:r>
              <a:rPr lang="en-US" sz="2400" dirty="0"/>
              <a:t>Prothrombin Index – 97.01%</a:t>
            </a:r>
          </a:p>
          <a:p>
            <a:pPr algn="ctr"/>
            <a:endParaRPr lang="en-US" sz="2400" dirty="0"/>
          </a:p>
          <a:p>
            <a:pPr algn="ctr"/>
            <a:r>
              <a:rPr lang="en-US" sz="2400" b="1" dirty="0"/>
              <a:t>INR = 1</a:t>
            </a:r>
          </a:p>
          <a:p>
            <a:pPr algn="ctr"/>
            <a:endParaRPr lang="en-US" sz="2400" b="1" dirty="0"/>
          </a:p>
          <a:p>
            <a:pPr algn="ctr"/>
            <a:r>
              <a:rPr lang="en-US" sz="2400" dirty="0"/>
              <a:t>APTT = Pt – 32 sec, </a:t>
            </a:r>
          </a:p>
          <a:p>
            <a:pPr algn="ctr"/>
            <a:r>
              <a:rPr lang="en-US" sz="2400" dirty="0"/>
              <a:t>             Control – 29 sec</a:t>
            </a:r>
          </a:p>
        </p:txBody>
      </p:sp>
      <p:sp>
        <p:nvSpPr>
          <p:cNvPr id="8" name="TextBox 7">
            <a:extLst>
              <a:ext uri="{FF2B5EF4-FFF2-40B4-BE49-F238E27FC236}">
                <a16:creationId xmlns:a16="http://schemas.microsoft.com/office/drawing/2014/main" id="{03B3309E-539A-438F-8411-BB91879CD53B}"/>
              </a:ext>
            </a:extLst>
          </p:cNvPr>
          <p:cNvSpPr txBox="1"/>
          <p:nvPr/>
        </p:nvSpPr>
        <p:spPr>
          <a:xfrm>
            <a:off x="1034139" y="1848191"/>
            <a:ext cx="4441373" cy="4924425"/>
          </a:xfrm>
          <a:prstGeom prst="rect">
            <a:avLst/>
          </a:prstGeom>
          <a:solidFill>
            <a:srgbClr val="FFFF00"/>
          </a:solidFill>
        </p:spPr>
        <p:txBody>
          <a:bodyPr wrap="square" rtlCol="0">
            <a:spAutoFit/>
          </a:bodyPr>
          <a:lstStyle/>
          <a:p>
            <a:pPr marL="0" algn="ctr" rtl="0" eaLnBrk="1" fontAlgn="t" latinLnBrk="0" hangingPunct="1">
              <a:spcBef>
                <a:spcPts val="0"/>
              </a:spcBef>
              <a:spcAft>
                <a:spcPts val="0"/>
              </a:spcAft>
            </a:pPr>
            <a:r>
              <a:rPr lang="en-US" sz="2400" b="0" i="0" u="none" strike="noStrike" kern="1200" dirty="0">
                <a:solidFill>
                  <a:srgbClr val="000000"/>
                </a:solidFill>
                <a:effectLst/>
                <a:latin typeface="Calibri" panose="020F0502020204030204" pitchFamily="34" charset="0"/>
              </a:rPr>
              <a:t>Hb% - 13.9</a:t>
            </a:r>
          </a:p>
          <a:p>
            <a:pPr marL="0" algn="ctr" rtl="0" eaLnBrk="1" fontAlgn="t" latinLnBrk="0" hangingPunct="1">
              <a:spcBef>
                <a:spcPts val="0"/>
              </a:spcBef>
              <a:spcAft>
                <a:spcPts val="0"/>
              </a:spcAft>
            </a:pPr>
            <a:endParaRPr lang="en-US" sz="2400" b="0" i="0" u="none" strike="noStrike" dirty="0">
              <a:effectLst/>
              <a:latin typeface="Arial" panose="020B0604020202020204" pitchFamily="34" charset="0"/>
            </a:endParaRPr>
          </a:p>
          <a:p>
            <a:pPr marL="0" algn="ctr" rtl="0" eaLnBrk="1" fontAlgn="t" latinLnBrk="0" hangingPunct="1">
              <a:spcBef>
                <a:spcPts val="0"/>
              </a:spcBef>
              <a:spcAft>
                <a:spcPts val="0"/>
              </a:spcAft>
            </a:pPr>
            <a:r>
              <a:rPr lang="en-US" sz="2400" b="1" i="0" u="none" strike="noStrike" kern="1200" dirty="0">
                <a:solidFill>
                  <a:srgbClr val="000000"/>
                </a:solidFill>
                <a:effectLst/>
                <a:latin typeface="Calibri" panose="020F0502020204030204" pitchFamily="34" charset="0"/>
              </a:rPr>
              <a:t>TLC - 13,910</a:t>
            </a:r>
          </a:p>
          <a:p>
            <a:pPr marL="0" algn="ctr" rtl="0" eaLnBrk="1" fontAlgn="t" latinLnBrk="0" hangingPunct="1">
              <a:spcBef>
                <a:spcPts val="0"/>
              </a:spcBef>
              <a:spcAft>
                <a:spcPts val="0"/>
              </a:spcAft>
            </a:pPr>
            <a:endParaRPr lang="en-US" sz="2400" b="1" i="0" u="none" strike="noStrike" dirty="0">
              <a:effectLst/>
              <a:latin typeface="Arial" panose="020B0604020202020204" pitchFamily="34" charset="0"/>
            </a:endParaRPr>
          </a:p>
          <a:p>
            <a:pPr marL="0" algn="ctr" rtl="0" eaLnBrk="1" fontAlgn="t" latinLnBrk="0" hangingPunct="1">
              <a:spcBef>
                <a:spcPts val="0"/>
              </a:spcBef>
              <a:spcAft>
                <a:spcPts val="0"/>
              </a:spcAft>
            </a:pPr>
            <a:r>
              <a:rPr lang="en-US" sz="2400" b="0" i="0" u="none" strike="noStrike" kern="1200" dirty="0">
                <a:solidFill>
                  <a:srgbClr val="000000"/>
                </a:solidFill>
                <a:effectLst/>
                <a:latin typeface="Calibri" panose="020F0502020204030204" pitchFamily="34" charset="0"/>
              </a:rPr>
              <a:t>NLR - 5.7</a:t>
            </a:r>
          </a:p>
          <a:p>
            <a:pPr marL="0" algn="ctr" rtl="0" eaLnBrk="1" fontAlgn="t" latinLnBrk="0" hangingPunct="1">
              <a:spcBef>
                <a:spcPts val="0"/>
              </a:spcBef>
              <a:spcAft>
                <a:spcPts val="0"/>
              </a:spcAft>
            </a:pPr>
            <a:endParaRPr lang="en-US" sz="2400" b="0" i="0" u="none" strike="noStrike" dirty="0">
              <a:effectLst/>
              <a:latin typeface="Arial" panose="020B0604020202020204" pitchFamily="34" charset="0"/>
            </a:endParaRPr>
          </a:p>
          <a:p>
            <a:pPr marL="0" algn="ctr" rtl="0" eaLnBrk="1" fontAlgn="t" latinLnBrk="0" hangingPunct="1">
              <a:spcBef>
                <a:spcPts val="0"/>
              </a:spcBef>
              <a:spcAft>
                <a:spcPts val="0"/>
              </a:spcAft>
            </a:pPr>
            <a:r>
              <a:rPr lang="en-US" sz="2800" b="1" i="0" u="none" strike="noStrike" kern="1200" dirty="0">
                <a:solidFill>
                  <a:srgbClr val="000000"/>
                </a:solidFill>
                <a:effectLst/>
                <a:latin typeface="Calibri" panose="020F0502020204030204" pitchFamily="34" charset="0"/>
              </a:rPr>
              <a:t>Platelets - 4,10,000</a:t>
            </a:r>
          </a:p>
          <a:p>
            <a:pPr marL="0" algn="ctr" rtl="0" eaLnBrk="1" fontAlgn="t" latinLnBrk="0" hangingPunct="1">
              <a:spcBef>
                <a:spcPts val="0"/>
              </a:spcBef>
              <a:spcAft>
                <a:spcPts val="0"/>
              </a:spcAft>
            </a:pPr>
            <a:endParaRPr lang="en-US" sz="2800" b="1" i="0" u="none" strike="noStrike" dirty="0">
              <a:effectLst/>
              <a:latin typeface="Arial" panose="020B0604020202020204" pitchFamily="34" charset="0"/>
            </a:endParaRPr>
          </a:p>
          <a:p>
            <a:pPr marL="0" marR="0" indent="0" algn="ctr" rtl="0" eaLnBrk="1" fontAlgn="auto" latinLnBrk="0" hangingPunct="1">
              <a:spcBef>
                <a:spcPts val="0"/>
              </a:spcBef>
              <a:spcAft>
                <a:spcPts val="0"/>
              </a:spcAft>
            </a:pPr>
            <a:r>
              <a:rPr lang="en-US" sz="2400" b="0" i="0" u="none" strike="noStrike" kern="1200" dirty="0">
                <a:solidFill>
                  <a:srgbClr val="000000"/>
                </a:solidFill>
                <a:effectLst/>
                <a:latin typeface="Calibri" panose="020F0502020204030204" pitchFamily="34" charset="0"/>
              </a:rPr>
              <a:t>AST - 107.5</a:t>
            </a:r>
            <a:endParaRPr lang="en-US" sz="2400" b="0" i="0" u="none" strike="noStrike" dirty="0">
              <a:effectLst/>
              <a:latin typeface="Arial" panose="020B0604020202020204" pitchFamily="34" charset="0"/>
            </a:endParaRPr>
          </a:p>
          <a:p>
            <a:pPr marL="0" algn="ctr" rtl="0" eaLnBrk="1" fontAlgn="t" latinLnBrk="0" hangingPunct="1">
              <a:spcBef>
                <a:spcPts val="0"/>
              </a:spcBef>
              <a:spcAft>
                <a:spcPts val="0"/>
              </a:spcAft>
            </a:pPr>
            <a:r>
              <a:rPr lang="en-US" sz="2400" b="0" i="0" u="none" strike="noStrike" kern="1200" dirty="0">
                <a:solidFill>
                  <a:srgbClr val="000000"/>
                </a:solidFill>
                <a:effectLst/>
                <a:latin typeface="Calibri" panose="020F0502020204030204" pitchFamily="34" charset="0"/>
              </a:rPr>
              <a:t>ALT - 64.1</a:t>
            </a:r>
          </a:p>
          <a:p>
            <a:pPr marL="0" algn="ctr" rtl="0" eaLnBrk="1" fontAlgn="t" latinLnBrk="0" hangingPunct="1">
              <a:spcBef>
                <a:spcPts val="0"/>
              </a:spcBef>
              <a:spcAft>
                <a:spcPts val="0"/>
              </a:spcAft>
            </a:pPr>
            <a:endParaRPr lang="en-US" sz="2400" b="0" i="0" u="none" strike="noStrike" dirty="0">
              <a:effectLst/>
              <a:latin typeface="Arial" panose="020B0604020202020204" pitchFamily="34" charset="0"/>
            </a:endParaRPr>
          </a:p>
          <a:p>
            <a:pPr marL="0" algn="ctr" rtl="0" eaLnBrk="1" fontAlgn="t" latinLnBrk="0" hangingPunct="1">
              <a:spcBef>
                <a:spcPts val="0"/>
              </a:spcBef>
              <a:spcAft>
                <a:spcPts val="0"/>
              </a:spcAft>
            </a:pPr>
            <a:r>
              <a:rPr lang="en-US" sz="2400" b="0" i="0" u="none" strike="noStrike" kern="1200" dirty="0">
                <a:solidFill>
                  <a:srgbClr val="000000"/>
                </a:solidFill>
                <a:effectLst/>
                <a:latin typeface="Calibri" panose="020F0502020204030204" pitchFamily="34" charset="0"/>
              </a:rPr>
              <a:t>Sr Creatinine -2.27</a:t>
            </a:r>
            <a:endParaRPr lang="en-US" sz="2400" b="0" i="0" u="none" strike="noStrike" dirty="0">
              <a:effectLst/>
              <a:latin typeface="Arial" panose="020B0604020202020204" pitchFamily="34" charset="0"/>
            </a:endParaRPr>
          </a:p>
          <a:p>
            <a:endParaRPr lang="en-US" dirty="0"/>
          </a:p>
        </p:txBody>
      </p:sp>
      <p:sp>
        <p:nvSpPr>
          <p:cNvPr id="9" name="Circle: Hollow 8">
            <a:extLst>
              <a:ext uri="{FF2B5EF4-FFF2-40B4-BE49-F238E27FC236}">
                <a16:creationId xmlns:a16="http://schemas.microsoft.com/office/drawing/2014/main" id="{B2FA3227-CFD5-486D-AF1D-CC92055B2ABF}"/>
              </a:ext>
            </a:extLst>
          </p:cNvPr>
          <p:cNvSpPr/>
          <p:nvPr/>
        </p:nvSpPr>
        <p:spPr>
          <a:xfrm>
            <a:off x="1390217" y="3962060"/>
            <a:ext cx="3585029" cy="696685"/>
          </a:xfrm>
          <a:prstGeom prst="donut">
            <a:avLst>
              <a:gd name="adj" fmla="val 833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8EB8B56A-1A7A-40DE-BEFF-1661457AF4DF}"/>
              </a:ext>
            </a:extLst>
          </p:cNvPr>
          <p:cNvSpPr/>
          <p:nvPr/>
        </p:nvSpPr>
        <p:spPr>
          <a:xfrm>
            <a:off x="2115453" y="2493274"/>
            <a:ext cx="2278743" cy="515430"/>
          </a:xfrm>
          <a:prstGeom prst="donut">
            <a:avLst>
              <a:gd name="adj" fmla="val 833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0538F850-426E-4206-A20D-A804DD19A892}"/>
              </a:ext>
            </a:extLst>
          </p:cNvPr>
          <p:cNvSpPr/>
          <p:nvPr/>
        </p:nvSpPr>
        <p:spPr>
          <a:xfrm>
            <a:off x="7614003" y="4151019"/>
            <a:ext cx="2278743" cy="515430"/>
          </a:xfrm>
          <a:prstGeom prst="donut">
            <a:avLst>
              <a:gd name="adj" fmla="val 833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769B8E0D-3F4D-4A93-BD61-7E3A5665BC5D}"/>
              </a:ext>
            </a:extLst>
          </p:cNvPr>
          <p:cNvSpPr/>
          <p:nvPr/>
        </p:nvSpPr>
        <p:spPr>
          <a:xfrm>
            <a:off x="2115453" y="4825218"/>
            <a:ext cx="2278743" cy="972759"/>
          </a:xfrm>
          <a:prstGeom prst="donut">
            <a:avLst>
              <a:gd name="adj" fmla="val 833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06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5F449D2-3691-4507-8A04-8E4B66AEF061}"/>
              </a:ext>
            </a:extLst>
          </p:cNvPr>
          <p:cNvGraphicFramePr>
            <a:graphicFrameLocks noGrp="1"/>
          </p:cNvGraphicFramePr>
          <p:nvPr>
            <p:extLst>
              <p:ext uri="{D42A27DB-BD31-4B8C-83A1-F6EECF244321}">
                <p14:modId xmlns:p14="http://schemas.microsoft.com/office/powerpoint/2010/main" val="3735616054"/>
              </p:ext>
            </p:extLst>
          </p:nvPr>
        </p:nvGraphicFramePr>
        <p:xfrm>
          <a:off x="261260" y="629010"/>
          <a:ext cx="11698515" cy="5943600"/>
        </p:xfrm>
        <a:graphic>
          <a:graphicData uri="http://schemas.openxmlformats.org/drawingml/2006/table">
            <a:tbl>
              <a:tblPr firstRow="1" bandRow="1">
                <a:tableStyleId>{93296810-A885-4BE3-A3E7-6D5BEEA58F35}</a:tableStyleId>
              </a:tblPr>
              <a:tblGrid>
                <a:gridCol w="2046515">
                  <a:extLst>
                    <a:ext uri="{9D8B030D-6E8A-4147-A177-3AD203B41FA5}">
                      <a16:colId xmlns:a16="http://schemas.microsoft.com/office/drawing/2014/main" val="1681900067"/>
                    </a:ext>
                  </a:extLst>
                </a:gridCol>
                <a:gridCol w="1161139">
                  <a:extLst>
                    <a:ext uri="{9D8B030D-6E8A-4147-A177-3AD203B41FA5}">
                      <a16:colId xmlns:a16="http://schemas.microsoft.com/office/drawing/2014/main" val="2758335621"/>
                    </a:ext>
                  </a:extLst>
                </a:gridCol>
                <a:gridCol w="1654629">
                  <a:extLst>
                    <a:ext uri="{9D8B030D-6E8A-4147-A177-3AD203B41FA5}">
                      <a16:colId xmlns:a16="http://schemas.microsoft.com/office/drawing/2014/main" val="3332262938"/>
                    </a:ext>
                  </a:extLst>
                </a:gridCol>
                <a:gridCol w="1669146">
                  <a:extLst>
                    <a:ext uri="{9D8B030D-6E8A-4147-A177-3AD203B41FA5}">
                      <a16:colId xmlns:a16="http://schemas.microsoft.com/office/drawing/2014/main" val="1699860166"/>
                    </a:ext>
                  </a:extLst>
                </a:gridCol>
                <a:gridCol w="1828496">
                  <a:extLst>
                    <a:ext uri="{9D8B030D-6E8A-4147-A177-3AD203B41FA5}">
                      <a16:colId xmlns:a16="http://schemas.microsoft.com/office/drawing/2014/main" val="1555280492"/>
                    </a:ext>
                  </a:extLst>
                </a:gridCol>
                <a:gridCol w="1669295">
                  <a:extLst>
                    <a:ext uri="{9D8B030D-6E8A-4147-A177-3AD203B41FA5}">
                      <a16:colId xmlns:a16="http://schemas.microsoft.com/office/drawing/2014/main" val="1223183568"/>
                    </a:ext>
                  </a:extLst>
                </a:gridCol>
                <a:gridCol w="1669295">
                  <a:extLst>
                    <a:ext uri="{9D8B030D-6E8A-4147-A177-3AD203B41FA5}">
                      <a16:colId xmlns:a16="http://schemas.microsoft.com/office/drawing/2014/main" val="3255618970"/>
                    </a:ext>
                  </a:extLst>
                </a:gridCol>
              </a:tblGrid>
              <a:tr h="370840">
                <a:tc>
                  <a:txBody>
                    <a:bodyPr/>
                    <a:lstStyle/>
                    <a:p>
                      <a:r>
                        <a:rPr lang="en-US" b="1" dirty="0"/>
                        <a:t>Date</a:t>
                      </a:r>
                    </a:p>
                    <a:p>
                      <a:r>
                        <a:rPr lang="en-US" b="1" dirty="0"/>
                        <a:t>Investigations</a:t>
                      </a:r>
                    </a:p>
                  </a:txBody>
                  <a:tcPr>
                    <a:solidFill>
                      <a:schemeClr val="accent6"/>
                    </a:solidFill>
                  </a:tcPr>
                </a:tc>
                <a:tc>
                  <a:txBody>
                    <a:bodyPr/>
                    <a:lstStyle/>
                    <a:p>
                      <a:r>
                        <a:rPr lang="en-US" dirty="0"/>
                        <a:t>09/11</a:t>
                      </a:r>
                    </a:p>
                  </a:txBody>
                  <a:tcPr/>
                </a:tc>
                <a:tc>
                  <a:txBody>
                    <a:bodyPr/>
                    <a:lstStyle/>
                    <a:p>
                      <a:r>
                        <a:rPr lang="en-US" dirty="0"/>
                        <a:t>11/11</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Ecchymosis</a:t>
                      </a:r>
                    </a:p>
                  </a:txBody>
                  <a:tcPr/>
                </a:tc>
                <a:tc>
                  <a:txBody>
                    <a:bodyPr/>
                    <a:lstStyle/>
                    <a:p>
                      <a:r>
                        <a:rPr lang="en-US" dirty="0"/>
                        <a:t>12/11</a:t>
                      </a:r>
                    </a:p>
                  </a:txBody>
                  <a:tcPr/>
                </a:tc>
                <a:tc>
                  <a:txBody>
                    <a:bodyPr/>
                    <a:lstStyle/>
                    <a:p>
                      <a:r>
                        <a:rPr lang="en-US" dirty="0"/>
                        <a:t>14/11</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19/11</a:t>
                      </a:r>
                    </a:p>
                    <a:p>
                      <a:endParaRPr lang="en-US" dirty="0"/>
                    </a:p>
                  </a:txBody>
                  <a:tcPr/>
                </a:tc>
                <a:tc>
                  <a:txBody>
                    <a:bodyPr/>
                    <a:lstStyle/>
                    <a:p>
                      <a:r>
                        <a:rPr lang="en-US" dirty="0"/>
                        <a:t>26/11</a:t>
                      </a:r>
                    </a:p>
                  </a:txBody>
                  <a:tcPr/>
                </a:tc>
                <a:extLst>
                  <a:ext uri="{0D108BD9-81ED-4DB2-BD59-A6C34878D82A}">
                    <a16:rowId xmlns:a16="http://schemas.microsoft.com/office/drawing/2014/main" val="2689426304"/>
                  </a:ext>
                </a:extLst>
              </a:tr>
              <a:tr h="370840">
                <a:tc>
                  <a:txBody>
                    <a:bodyPr/>
                    <a:lstStyle/>
                    <a:p>
                      <a:r>
                        <a:rPr lang="en-US" sz="2000" b="1" dirty="0"/>
                        <a:t>Hb%(</a:t>
                      </a:r>
                      <a:r>
                        <a:rPr lang="en-US" sz="2000" b="1" dirty="0" err="1"/>
                        <a:t>gms</a:t>
                      </a:r>
                      <a:r>
                        <a:rPr lang="en-US" sz="2000" b="1" dirty="0"/>
                        <a:t>/dl)</a:t>
                      </a:r>
                    </a:p>
                  </a:txBody>
                  <a:tcPr>
                    <a:solidFill>
                      <a:schemeClr val="accent6"/>
                    </a:solidFill>
                  </a:tcPr>
                </a:tc>
                <a:tc>
                  <a:txBody>
                    <a:bodyPr/>
                    <a:lstStyle/>
                    <a:p>
                      <a:r>
                        <a:rPr lang="en-US" sz="2000" dirty="0"/>
                        <a:t>12.8</a:t>
                      </a:r>
                    </a:p>
                  </a:txBody>
                  <a:tcPr/>
                </a:tc>
                <a:tc>
                  <a:txBody>
                    <a:bodyPr/>
                    <a:lstStyle/>
                    <a:p>
                      <a:r>
                        <a:rPr lang="en-US" sz="2000" dirty="0"/>
                        <a:t>13.9</a:t>
                      </a:r>
                    </a:p>
                  </a:txBody>
                  <a:tcPr/>
                </a:tc>
                <a:tc>
                  <a:txBody>
                    <a:bodyPr/>
                    <a:lstStyle/>
                    <a:p>
                      <a:r>
                        <a:rPr lang="en-US" sz="2000" dirty="0"/>
                        <a:t>12.6</a:t>
                      </a:r>
                    </a:p>
                  </a:txBody>
                  <a:tcPr/>
                </a:tc>
                <a:tc>
                  <a:txBody>
                    <a:bodyPr/>
                    <a:lstStyle/>
                    <a:p>
                      <a:r>
                        <a:rPr lang="en-US" sz="2000" dirty="0"/>
                        <a:t>10.6</a:t>
                      </a:r>
                    </a:p>
                  </a:txBody>
                  <a:tcPr/>
                </a:tc>
                <a:tc>
                  <a:txBody>
                    <a:bodyPr/>
                    <a:lstStyle/>
                    <a:p>
                      <a:r>
                        <a:rPr lang="en-US" sz="2000" dirty="0"/>
                        <a:t>10.3</a:t>
                      </a:r>
                    </a:p>
                  </a:txBody>
                  <a:tcPr/>
                </a:tc>
                <a:tc>
                  <a:txBody>
                    <a:bodyPr/>
                    <a:lstStyle/>
                    <a:p>
                      <a:r>
                        <a:rPr lang="en-US" sz="2000" dirty="0"/>
                        <a:t>12</a:t>
                      </a:r>
                    </a:p>
                  </a:txBody>
                  <a:tcPr/>
                </a:tc>
                <a:extLst>
                  <a:ext uri="{0D108BD9-81ED-4DB2-BD59-A6C34878D82A}">
                    <a16:rowId xmlns:a16="http://schemas.microsoft.com/office/drawing/2014/main" val="1826212742"/>
                  </a:ext>
                </a:extLst>
              </a:tr>
              <a:tr h="370840">
                <a:tc>
                  <a:txBody>
                    <a:bodyPr/>
                    <a:lstStyle/>
                    <a:p>
                      <a:r>
                        <a:rPr lang="en-US" sz="2000" b="1" dirty="0"/>
                        <a:t>TLC/cu mm</a:t>
                      </a:r>
                    </a:p>
                  </a:txBody>
                  <a:tcPr>
                    <a:solidFill>
                      <a:schemeClr val="accent6"/>
                    </a:solidFill>
                  </a:tcPr>
                </a:tc>
                <a:tc>
                  <a:txBody>
                    <a:bodyPr/>
                    <a:lstStyle/>
                    <a:p>
                      <a:r>
                        <a:rPr lang="en-US" sz="2000" dirty="0"/>
                        <a:t>8490</a:t>
                      </a:r>
                    </a:p>
                  </a:txBody>
                  <a:tcPr/>
                </a:tc>
                <a:tc>
                  <a:txBody>
                    <a:bodyPr/>
                    <a:lstStyle/>
                    <a:p>
                      <a:r>
                        <a:rPr lang="en-US" sz="2000" dirty="0"/>
                        <a:t>13,910</a:t>
                      </a:r>
                    </a:p>
                  </a:txBody>
                  <a:tcPr/>
                </a:tc>
                <a:tc>
                  <a:txBody>
                    <a:bodyPr/>
                    <a:lstStyle/>
                    <a:p>
                      <a:r>
                        <a:rPr lang="en-US" sz="2000" dirty="0"/>
                        <a:t>13,930</a:t>
                      </a:r>
                    </a:p>
                  </a:txBody>
                  <a:tcPr/>
                </a:tc>
                <a:tc>
                  <a:txBody>
                    <a:bodyPr/>
                    <a:lstStyle/>
                    <a:p>
                      <a:r>
                        <a:rPr lang="en-US" sz="2000" dirty="0"/>
                        <a:t>20,370</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16,210</a:t>
                      </a:r>
                    </a:p>
                  </a:txBody>
                  <a:tcPr/>
                </a:tc>
                <a:tc>
                  <a:txBody>
                    <a:bodyPr/>
                    <a:lstStyle/>
                    <a:p>
                      <a:r>
                        <a:rPr lang="en-US" sz="2000" dirty="0"/>
                        <a:t>8390</a:t>
                      </a:r>
                    </a:p>
                  </a:txBody>
                  <a:tcPr/>
                </a:tc>
                <a:extLst>
                  <a:ext uri="{0D108BD9-81ED-4DB2-BD59-A6C34878D82A}">
                    <a16:rowId xmlns:a16="http://schemas.microsoft.com/office/drawing/2014/main" val="1731364144"/>
                  </a:ext>
                </a:extLst>
              </a:tr>
              <a:tr h="370840">
                <a:tc>
                  <a:txBody>
                    <a:bodyPr/>
                    <a:lstStyle/>
                    <a:p>
                      <a:r>
                        <a:rPr lang="en-US" sz="2000" b="1" dirty="0"/>
                        <a:t>NLR</a:t>
                      </a:r>
                    </a:p>
                  </a:txBody>
                  <a:tcPr>
                    <a:solidFill>
                      <a:schemeClr val="accent6"/>
                    </a:solidFill>
                  </a:tcPr>
                </a:tc>
                <a:tc>
                  <a:txBody>
                    <a:bodyPr/>
                    <a:lstStyle/>
                    <a:p>
                      <a:r>
                        <a:rPr lang="en-US" sz="2000" dirty="0"/>
                        <a:t>3.8</a:t>
                      </a:r>
                    </a:p>
                  </a:txBody>
                  <a:tcPr/>
                </a:tc>
                <a:tc>
                  <a:txBody>
                    <a:bodyPr/>
                    <a:lstStyle/>
                    <a:p>
                      <a:r>
                        <a:rPr lang="en-US" sz="2000" dirty="0"/>
                        <a:t>5.7</a:t>
                      </a:r>
                    </a:p>
                  </a:txBody>
                  <a:tcPr/>
                </a:tc>
                <a:tc>
                  <a:txBody>
                    <a:bodyPr/>
                    <a:lstStyle/>
                    <a:p>
                      <a:r>
                        <a:rPr lang="en-US" sz="2000" dirty="0"/>
                        <a:t>7</a:t>
                      </a:r>
                    </a:p>
                  </a:txBody>
                  <a:tcPr/>
                </a:tc>
                <a:tc>
                  <a:txBody>
                    <a:bodyPr/>
                    <a:lstStyle/>
                    <a:p>
                      <a:r>
                        <a:rPr lang="en-US" sz="2000" dirty="0"/>
                        <a:t>12</a:t>
                      </a:r>
                    </a:p>
                  </a:txBody>
                  <a:tcPr/>
                </a:tc>
                <a:tc>
                  <a:txBody>
                    <a:bodyPr/>
                    <a:lstStyle/>
                    <a:p>
                      <a:r>
                        <a:rPr lang="en-US" sz="2000" dirty="0"/>
                        <a:t>9.3</a:t>
                      </a:r>
                    </a:p>
                  </a:txBody>
                  <a:tcPr/>
                </a:tc>
                <a:tc>
                  <a:txBody>
                    <a:bodyPr/>
                    <a:lstStyle/>
                    <a:p>
                      <a:r>
                        <a:rPr lang="en-US" sz="2000" dirty="0"/>
                        <a:t>2.4</a:t>
                      </a:r>
                    </a:p>
                  </a:txBody>
                  <a:tcPr/>
                </a:tc>
                <a:extLst>
                  <a:ext uri="{0D108BD9-81ED-4DB2-BD59-A6C34878D82A}">
                    <a16:rowId xmlns:a16="http://schemas.microsoft.com/office/drawing/2014/main" val="4137333814"/>
                  </a:ext>
                </a:extLst>
              </a:tr>
              <a:tr h="370840">
                <a:tc>
                  <a:txBody>
                    <a:bodyPr/>
                    <a:lstStyle/>
                    <a:p>
                      <a:r>
                        <a:rPr lang="en-US" sz="2000" b="1" dirty="0"/>
                        <a:t>Platelets/cu mm</a:t>
                      </a:r>
                    </a:p>
                    <a:p>
                      <a:endParaRPr lang="en-US" sz="2000" b="1" dirty="0"/>
                    </a:p>
                  </a:txBody>
                  <a:tcPr>
                    <a:solidFill>
                      <a:srgbClr val="FFFF00"/>
                    </a:solidFill>
                  </a:tcPr>
                </a:tc>
                <a:tc>
                  <a:txBody>
                    <a:bodyPr/>
                    <a:lstStyle/>
                    <a:p>
                      <a:r>
                        <a:rPr lang="en-US" sz="2000" dirty="0"/>
                        <a:t>2,67,000</a:t>
                      </a:r>
                    </a:p>
                  </a:txBody>
                  <a:tcPr>
                    <a:solidFill>
                      <a:srgbClr val="FFFF00"/>
                    </a:solidFill>
                  </a:tcPr>
                </a:tc>
                <a:tc>
                  <a:txBody>
                    <a:bodyPr/>
                    <a:lstStyle/>
                    <a:p>
                      <a:r>
                        <a:rPr lang="en-US" sz="2000" dirty="0"/>
                        <a:t>4,10,000</a:t>
                      </a:r>
                    </a:p>
                  </a:txBody>
                  <a:tcPr>
                    <a:solidFill>
                      <a:srgbClr val="FFFF00"/>
                    </a:solidFill>
                  </a:tcPr>
                </a:tc>
                <a:tc>
                  <a:txBody>
                    <a:bodyPr/>
                    <a:lstStyle/>
                    <a:p>
                      <a:r>
                        <a:rPr lang="en-US" sz="2000" dirty="0"/>
                        <a:t>4,36,000</a:t>
                      </a:r>
                    </a:p>
                  </a:txBody>
                  <a:tcPr>
                    <a:solidFill>
                      <a:srgbClr val="FFFF00"/>
                    </a:solidFill>
                  </a:tcPr>
                </a:tc>
                <a:tc>
                  <a:txBody>
                    <a:bodyPr/>
                    <a:lstStyle/>
                    <a:p>
                      <a:r>
                        <a:rPr lang="en-US" sz="2000" dirty="0"/>
                        <a:t>6,82,000</a:t>
                      </a:r>
                    </a:p>
                  </a:txBody>
                  <a:tcPr>
                    <a:solidFill>
                      <a:srgbClr val="FFFF00"/>
                    </a:solidFill>
                  </a:tcPr>
                </a:tc>
                <a:tc>
                  <a:txBody>
                    <a:bodyPr/>
                    <a:lstStyle/>
                    <a:p>
                      <a:r>
                        <a:rPr lang="en-US" sz="2000" dirty="0"/>
                        <a:t>6,93,000</a:t>
                      </a:r>
                    </a:p>
                  </a:txBody>
                  <a:tcPr>
                    <a:solidFill>
                      <a:srgbClr val="FFFF00"/>
                    </a:solidFill>
                  </a:tcPr>
                </a:tc>
                <a:tc>
                  <a:txBody>
                    <a:bodyPr/>
                    <a:lstStyle/>
                    <a:p>
                      <a:r>
                        <a:rPr lang="en-US" sz="2000" dirty="0"/>
                        <a:t>3,95,000</a:t>
                      </a:r>
                    </a:p>
                  </a:txBody>
                  <a:tcPr>
                    <a:solidFill>
                      <a:srgbClr val="FFFF00"/>
                    </a:solidFill>
                  </a:tcPr>
                </a:tc>
                <a:extLst>
                  <a:ext uri="{0D108BD9-81ED-4DB2-BD59-A6C34878D82A}">
                    <a16:rowId xmlns:a16="http://schemas.microsoft.com/office/drawing/2014/main" val="4088688251"/>
                  </a:ext>
                </a:extLst>
              </a:tr>
              <a:tr h="0">
                <a:tc>
                  <a:txBody>
                    <a:bodyPr/>
                    <a:lstStyle/>
                    <a:p>
                      <a:r>
                        <a:rPr lang="en-US" sz="2000" b="1" dirty="0"/>
                        <a:t>AST</a:t>
                      </a:r>
                    </a:p>
                  </a:txBody>
                  <a:tcPr>
                    <a:solidFill>
                      <a:schemeClr val="accent6"/>
                    </a:solidFill>
                  </a:tcPr>
                </a:tc>
                <a:tc>
                  <a:txBody>
                    <a:bodyPr/>
                    <a:lstStyle/>
                    <a:p>
                      <a:r>
                        <a:rPr lang="en-US" sz="2000" b="1" dirty="0">
                          <a:solidFill>
                            <a:srgbClr val="FF0000"/>
                          </a:solidFill>
                        </a:rPr>
                        <a:t>192.1</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107.5</a:t>
                      </a:r>
                    </a:p>
                  </a:txBody>
                  <a:tcPr/>
                </a:tc>
                <a:tc>
                  <a:txBody>
                    <a:bodyPr/>
                    <a:lstStyle/>
                    <a:p>
                      <a:r>
                        <a:rPr lang="en-US" sz="2000" dirty="0"/>
                        <a:t>113</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48.6</a:t>
                      </a:r>
                    </a:p>
                  </a:txBody>
                  <a:tcPr/>
                </a:tc>
                <a:tc>
                  <a:txBody>
                    <a:bodyPr/>
                    <a:lstStyle/>
                    <a:p>
                      <a:r>
                        <a:rPr lang="en-US" sz="2000" dirty="0"/>
                        <a:t>35</a:t>
                      </a:r>
                    </a:p>
                  </a:txBody>
                  <a:tcPr/>
                </a:tc>
                <a:tc>
                  <a:txBody>
                    <a:bodyPr/>
                    <a:lstStyle/>
                    <a:p>
                      <a:r>
                        <a:rPr lang="en-US" sz="2000" dirty="0"/>
                        <a:t>24.2</a:t>
                      </a:r>
                    </a:p>
                  </a:txBody>
                  <a:tcPr/>
                </a:tc>
                <a:extLst>
                  <a:ext uri="{0D108BD9-81ED-4DB2-BD59-A6C34878D82A}">
                    <a16:rowId xmlns:a16="http://schemas.microsoft.com/office/drawing/2014/main" val="2356103847"/>
                  </a:ext>
                </a:extLst>
              </a:tr>
              <a:tr h="370840">
                <a:tc>
                  <a:txBody>
                    <a:bodyPr/>
                    <a:lstStyle/>
                    <a:p>
                      <a:r>
                        <a:rPr lang="en-US" sz="2000" b="1" dirty="0"/>
                        <a:t>ALT</a:t>
                      </a:r>
                    </a:p>
                  </a:txBody>
                  <a:tcPr>
                    <a:solidFill>
                      <a:schemeClr val="accent6"/>
                    </a:solidFill>
                  </a:tcPr>
                </a:tc>
                <a:tc>
                  <a:txBody>
                    <a:bodyPr/>
                    <a:lstStyle/>
                    <a:p>
                      <a:r>
                        <a:rPr lang="en-US" sz="2000" b="1" dirty="0">
                          <a:solidFill>
                            <a:srgbClr val="FF0000"/>
                          </a:solidFill>
                        </a:rPr>
                        <a:t>186.5</a:t>
                      </a:r>
                    </a:p>
                  </a:txBody>
                  <a:tcPr/>
                </a:tc>
                <a:tc>
                  <a:txBody>
                    <a:bodyPr/>
                    <a:lstStyle/>
                    <a:p>
                      <a:r>
                        <a:rPr lang="en-US" sz="2000" dirty="0"/>
                        <a:t>64.1</a:t>
                      </a:r>
                    </a:p>
                  </a:txBody>
                  <a:tcPr/>
                </a:tc>
                <a:tc>
                  <a:txBody>
                    <a:bodyPr/>
                    <a:lstStyle/>
                    <a:p>
                      <a:r>
                        <a:rPr lang="en-US" sz="2000" dirty="0"/>
                        <a:t>122</a:t>
                      </a:r>
                    </a:p>
                  </a:txBody>
                  <a:tcPr/>
                </a:tc>
                <a:tc>
                  <a:txBody>
                    <a:bodyPr/>
                    <a:lstStyle/>
                    <a:p>
                      <a:r>
                        <a:rPr lang="en-US" sz="2000" dirty="0"/>
                        <a:t>82.5</a:t>
                      </a:r>
                    </a:p>
                  </a:txBody>
                  <a:tcPr/>
                </a:tc>
                <a:tc>
                  <a:txBody>
                    <a:bodyPr/>
                    <a:lstStyle/>
                    <a:p>
                      <a:r>
                        <a:rPr lang="en-US" sz="2000" dirty="0"/>
                        <a:t>46.4</a:t>
                      </a:r>
                    </a:p>
                  </a:txBody>
                  <a:tcPr/>
                </a:tc>
                <a:tc>
                  <a:txBody>
                    <a:bodyPr/>
                    <a:lstStyle/>
                    <a:p>
                      <a:r>
                        <a:rPr lang="en-US" sz="2000" dirty="0"/>
                        <a:t>31.2</a:t>
                      </a:r>
                    </a:p>
                  </a:txBody>
                  <a:tcPr/>
                </a:tc>
                <a:extLst>
                  <a:ext uri="{0D108BD9-81ED-4DB2-BD59-A6C34878D82A}">
                    <a16:rowId xmlns:a16="http://schemas.microsoft.com/office/drawing/2014/main" val="1299142077"/>
                  </a:ext>
                </a:extLst>
              </a:tr>
              <a:tr h="370840">
                <a:tc>
                  <a:txBody>
                    <a:bodyPr/>
                    <a:lstStyle/>
                    <a:p>
                      <a:r>
                        <a:rPr lang="en-US" sz="2000" b="1" dirty="0"/>
                        <a:t>Sr Creatinine</a:t>
                      </a:r>
                    </a:p>
                  </a:txBody>
                  <a:tcPr>
                    <a:solidFill>
                      <a:schemeClr val="accent6"/>
                    </a:solidFill>
                  </a:tcPr>
                </a:tc>
                <a:tc>
                  <a:txBody>
                    <a:bodyPr/>
                    <a:lstStyle/>
                    <a:p>
                      <a:r>
                        <a:rPr lang="en-US" sz="2000" b="1" dirty="0">
                          <a:solidFill>
                            <a:srgbClr val="FF0000"/>
                          </a:solidFill>
                        </a:rPr>
                        <a:t>1.8</a:t>
                      </a:r>
                    </a:p>
                  </a:txBody>
                  <a:tcPr/>
                </a:tc>
                <a:tc>
                  <a:txBody>
                    <a:bodyPr/>
                    <a:lstStyle/>
                    <a:p>
                      <a:r>
                        <a:rPr lang="en-US" sz="2000" dirty="0"/>
                        <a:t>2.27</a:t>
                      </a:r>
                    </a:p>
                  </a:txBody>
                  <a:tcPr/>
                </a:tc>
                <a:tc>
                  <a:txBody>
                    <a:bodyPr/>
                    <a:lstStyle/>
                    <a:p>
                      <a:r>
                        <a:rPr lang="en-US" sz="2000" dirty="0"/>
                        <a:t>0.96</a:t>
                      </a:r>
                    </a:p>
                  </a:txBody>
                  <a:tcPr/>
                </a:tc>
                <a:tc>
                  <a:txBody>
                    <a:bodyPr/>
                    <a:lstStyle/>
                    <a:p>
                      <a:r>
                        <a:rPr lang="en-US" sz="2000" dirty="0"/>
                        <a:t>1.56</a:t>
                      </a:r>
                    </a:p>
                  </a:txBody>
                  <a:tcPr/>
                </a:tc>
                <a:tc>
                  <a:txBody>
                    <a:bodyPr/>
                    <a:lstStyle/>
                    <a:p>
                      <a:r>
                        <a:rPr lang="en-US" sz="2000" dirty="0"/>
                        <a:t>1.23</a:t>
                      </a:r>
                    </a:p>
                  </a:txBody>
                  <a:tcPr/>
                </a:tc>
                <a:tc>
                  <a:txBody>
                    <a:bodyPr/>
                    <a:lstStyle/>
                    <a:p>
                      <a:r>
                        <a:rPr lang="en-US" sz="2000" dirty="0"/>
                        <a:t>0.90</a:t>
                      </a:r>
                    </a:p>
                  </a:txBody>
                  <a:tcPr/>
                </a:tc>
                <a:extLst>
                  <a:ext uri="{0D108BD9-81ED-4DB2-BD59-A6C34878D82A}">
                    <a16:rowId xmlns:a16="http://schemas.microsoft.com/office/drawing/2014/main" val="970717343"/>
                  </a:ext>
                </a:extLst>
              </a:tr>
              <a:tr h="370840">
                <a:tc>
                  <a:txBody>
                    <a:bodyPr/>
                    <a:lstStyle/>
                    <a:p>
                      <a:r>
                        <a:rPr lang="en-US" sz="2000" b="1" dirty="0"/>
                        <a:t>Sr CRP</a:t>
                      </a:r>
                    </a:p>
                  </a:txBody>
                  <a:tcPr>
                    <a:solidFill>
                      <a:schemeClr val="accent6"/>
                    </a:solidFill>
                  </a:tcPr>
                </a:tc>
                <a:tc>
                  <a:txBody>
                    <a:bodyPr/>
                    <a:lstStyle/>
                    <a:p>
                      <a:r>
                        <a:rPr lang="en-US" sz="2000" b="1" dirty="0">
                          <a:solidFill>
                            <a:srgbClr val="FF0000"/>
                          </a:solidFill>
                        </a:rPr>
                        <a:t>35</a:t>
                      </a:r>
                    </a:p>
                  </a:txBody>
                  <a:tcPr/>
                </a:tc>
                <a:tc>
                  <a:txBody>
                    <a:bodyPr/>
                    <a:lstStyle/>
                    <a:p>
                      <a:endParaRPr lang="en-US" sz="2000"/>
                    </a:p>
                  </a:txBody>
                  <a:tcPr/>
                </a:tc>
                <a:tc>
                  <a:txBody>
                    <a:bodyPr/>
                    <a:lstStyle/>
                    <a:p>
                      <a:endParaRPr lang="en-US" sz="2000"/>
                    </a:p>
                  </a:txBody>
                  <a:tcPr/>
                </a:tc>
                <a:tc>
                  <a:txBody>
                    <a:bodyPr/>
                    <a:lstStyle/>
                    <a:p>
                      <a:r>
                        <a:rPr lang="en-US" sz="2000" dirty="0"/>
                        <a:t>22.8</a:t>
                      </a:r>
                    </a:p>
                  </a:txBody>
                  <a:tcPr/>
                </a:tc>
                <a:tc>
                  <a:txBody>
                    <a:bodyPr/>
                    <a:lstStyle/>
                    <a:p>
                      <a:r>
                        <a:rPr lang="en-US" sz="2000" dirty="0"/>
                        <a:t>11.8</a:t>
                      </a:r>
                    </a:p>
                  </a:txBody>
                  <a:tcPr/>
                </a:tc>
                <a:tc>
                  <a:txBody>
                    <a:bodyPr/>
                    <a:lstStyle/>
                    <a:p>
                      <a:endParaRPr lang="en-US" sz="2000" dirty="0"/>
                    </a:p>
                  </a:txBody>
                  <a:tcPr/>
                </a:tc>
                <a:extLst>
                  <a:ext uri="{0D108BD9-81ED-4DB2-BD59-A6C34878D82A}">
                    <a16:rowId xmlns:a16="http://schemas.microsoft.com/office/drawing/2014/main" val="233556012"/>
                  </a:ext>
                </a:extLst>
              </a:tr>
              <a:tr h="370840">
                <a:tc>
                  <a:txBody>
                    <a:bodyPr/>
                    <a:lstStyle/>
                    <a:p>
                      <a:r>
                        <a:rPr lang="en-US" sz="2000" b="1" dirty="0"/>
                        <a:t>Sr Ferritin</a:t>
                      </a:r>
                    </a:p>
                  </a:txBody>
                  <a:tcPr>
                    <a:solidFill>
                      <a:schemeClr val="accent6"/>
                    </a:solidFill>
                  </a:tcPr>
                </a:tc>
                <a:tc>
                  <a:txBody>
                    <a:bodyPr/>
                    <a:lstStyle/>
                    <a:p>
                      <a:r>
                        <a:rPr lang="en-US" sz="2000" b="1" dirty="0">
                          <a:solidFill>
                            <a:srgbClr val="FF0000"/>
                          </a:solidFill>
                        </a:rPr>
                        <a:t>975.7</a:t>
                      </a:r>
                    </a:p>
                  </a:txBody>
                  <a:tcPr/>
                </a:tc>
                <a:tc>
                  <a:txBody>
                    <a:bodyPr/>
                    <a:lstStyle/>
                    <a:p>
                      <a:endParaRPr lang="en-US" sz="2000"/>
                    </a:p>
                  </a:txBody>
                  <a:tcPr/>
                </a:tc>
                <a:tc>
                  <a:txBody>
                    <a:bodyPr/>
                    <a:lstStyle/>
                    <a:p>
                      <a:r>
                        <a:rPr lang="en-US" sz="2000" dirty="0"/>
                        <a:t>394</a:t>
                      </a:r>
                    </a:p>
                  </a:txBody>
                  <a:tcPr/>
                </a:tc>
                <a:tc>
                  <a:txBody>
                    <a:bodyPr/>
                    <a:lstStyle/>
                    <a:p>
                      <a:r>
                        <a:rPr lang="en-US" sz="2000" dirty="0"/>
                        <a:t>233</a:t>
                      </a:r>
                    </a:p>
                  </a:txBody>
                  <a:tcPr/>
                </a:tc>
                <a:tc>
                  <a:txBody>
                    <a:bodyPr/>
                    <a:lstStyle/>
                    <a:p>
                      <a:r>
                        <a:rPr lang="en-US" sz="2000" dirty="0"/>
                        <a:t>149</a:t>
                      </a:r>
                    </a:p>
                  </a:txBody>
                  <a:tcPr/>
                </a:tc>
                <a:tc>
                  <a:txBody>
                    <a:bodyPr/>
                    <a:lstStyle/>
                    <a:p>
                      <a:endParaRPr lang="en-US" sz="2000" dirty="0"/>
                    </a:p>
                  </a:txBody>
                  <a:tcPr/>
                </a:tc>
                <a:extLst>
                  <a:ext uri="{0D108BD9-81ED-4DB2-BD59-A6C34878D82A}">
                    <a16:rowId xmlns:a16="http://schemas.microsoft.com/office/drawing/2014/main" val="1627586577"/>
                  </a:ext>
                </a:extLst>
              </a:tr>
              <a:tr h="370840">
                <a:tc>
                  <a:txBody>
                    <a:bodyPr/>
                    <a:lstStyle/>
                    <a:p>
                      <a:r>
                        <a:rPr lang="en-US" sz="2000" b="1" dirty="0"/>
                        <a:t>Sr D- Dimer</a:t>
                      </a:r>
                    </a:p>
                  </a:txBody>
                  <a:tcPr>
                    <a:solidFill>
                      <a:schemeClr val="accent6"/>
                    </a:solidFill>
                  </a:tcPr>
                </a:tc>
                <a:tc>
                  <a:txBody>
                    <a:bodyPr/>
                    <a:lstStyle/>
                    <a:p>
                      <a:r>
                        <a:rPr lang="en-US" sz="2000" b="1" dirty="0">
                          <a:solidFill>
                            <a:srgbClr val="FF0000"/>
                          </a:solidFill>
                        </a:rPr>
                        <a:t>526</a:t>
                      </a:r>
                    </a:p>
                  </a:txBody>
                  <a:tcPr/>
                </a:tc>
                <a:tc>
                  <a:txBody>
                    <a:bodyPr/>
                    <a:lstStyle/>
                    <a:p>
                      <a:endParaRPr lang="en-US" sz="2000"/>
                    </a:p>
                  </a:txBody>
                  <a:tcPr/>
                </a:tc>
                <a:tc>
                  <a:txBody>
                    <a:bodyPr/>
                    <a:lstStyle/>
                    <a:p>
                      <a:r>
                        <a:rPr lang="en-US" sz="2000" dirty="0"/>
                        <a:t>123</a:t>
                      </a:r>
                    </a:p>
                  </a:txBody>
                  <a:tcPr/>
                </a:tc>
                <a:tc>
                  <a:txBody>
                    <a:bodyPr/>
                    <a:lstStyle/>
                    <a:p>
                      <a:r>
                        <a:rPr lang="en-US" sz="2000" dirty="0"/>
                        <a:t>&lt;100</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4164770058"/>
                  </a:ext>
                </a:extLst>
              </a:tr>
              <a:tr h="370840">
                <a:tc>
                  <a:txBody>
                    <a:bodyPr/>
                    <a:lstStyle/>
                    <a:p>
                      <a:r>
                        <a:rPr lang="en-US" sz="2000" b="1" dirty="0"/>
                        <a:t>Sr IL-6</a:t>
                      </a:r>
                    </a:p>
                  </a:txBody>
                  <a:tcPr>
                    <a:solidFill>
                      <a:schemeClr val="accent6"/>
                    </a:solidFill>
                  </a:tcPr>
                </a:tc>
                <a:tc>
                  <a:txBody>
                    <a:bodyPr/>
                    <a:lstStyle/>
                    <a:p>
                      <a:r>
                        <a:rPr lang="en-US" sz="2000" b="1" dirty="0">
                          <a:solidFill>
                            <a:srgbClr val="FF0000"/>
                          </a:solidFill>
                        </a:rPr>
                        <a:t>33.8</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a:t>5.6</a:t>
                      </a:r>
                    </a:p>
                  </a:txBody>
                  <a:tcPr/>
                </a:tc>
                <a:tc>
                  <a:txBody>
                    <a:bodyPr/>
                    <a:lstStyle/>
                    <a:p>
                      <a:endParaRPr lang="en-US" sz="2000" dirty="0"/>
                    </a:p>
                  </a:txBody>
                  <a:tcPr/>
                </a:tc>
                <a:extLst>
                  <a:ext uri="{0D108BD9-81ED-4DB2-BD59-A6C34878D82A}">
                    <a16:rowId xmlns:a16="http://schemas.microsoft.com/office/drawing/2014/main" val="2134513442"/>
                  </a:ext>
                </a:extLst>
              </a:tr>
              <a:tr h="370840">
                <a:tc>
                  <a:txBody>
                    <a:bodyPr/>
                    <a:lstStyle/>
                    <a:p>
                      <a:r>
                        <a:rPr lang="en-US" sz="2000" b="1" dirty="0"/>
                        <a:t>Sr Procalcitonin</a:t>
                      </a:r>
                    </a:p>
                  </a:txBody>
                  <a:tcPr>
                    <a:solidFill>
                      <a:schemeClr val="accent6"/>
                    </a:solidFill>
                  </a:tcPr>
                </a:tc>
                <a:tc>
                  <a:txBody>
                    <a:bodyPr/>
                    <a:lstStyle/>
                    <a:p>
                      <a:endParaRPr lang="en-US" sz="2000" b="1" dirty="0">
                        <a:solidFill>
                          <a:srgbClr val="FF0000"/>
                        </a:solidFill>
                      </a:endParaRP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0.13 </a:t>
                      </a:r>
                      <a:r>
                        <a:rPr lang="en-US" sz="2000" b="1" dirty="0" err="1">
                          <a:solidFill>
                            <a:srgbClr val="FF0000"/>
                          </a:solidFill>
                        </a:rPr>
                        <a:t>ngm</a:t>
                      </a:r>
                      <a:r>
                        <a:rPr lang="en-US" sz="2000" b="1" dirty="0">
                          <a:solidFill>
                            <a:srgbClr val="FF0000"/>
                          </a:solidFill>
                        </a:rPr>
                        <a:t>/ml</a:t>
                      </a:r>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2299617"/>
                  </a:ext>
                </a:extLst>
              </a:tr>
            </a:tbl>
          </a:graphicData>
        </a:graphic>
      </p:graphicFrame>
      <p:sp>
        <p:nvSpPr>
          <p:cNvPr id="5" name="TextBox 4">
            <a:extLst>
              <a:ext uri="{FF2B5EF4-FFF2-40B4-BE49-F238E27FC236}">
                <a16:creationId xmlns:a16="http://schemas.microsoft.com/office/drawing/2014/main" id="{AAD09E71-D360-4FE1-8D78-6817047BFCFB}"/>
              </a:ext>
            </a:extLst>
          </p:cNvPr>
          <p:cNvSpPr txBox="1"/>
          <p:nvPr/>
        </p:nvSpPr>
        <p:spPr>
          <a:xfrm>
            <a:off x="6807200" y="2950605"/>
            <a:ext cx="1770743" cy="369332"/>
          </a:xfrm>
          <a:prstGeom prst="rect">
            <a:avLst/>
          </a:prstGeom>
          <a:solidFill>
            <a:srgbClr val="FF0000"/>
          </a:solidFill>
        </p:spPr>
        <p:txBody>
          <a:bodyPr wrap="square" rtlCol="0">
            <a:spAutoFit/>
          </a:bodyPr>
          <a:lstStyle/>
          <a:p>
            <a:r>
              <a:rPr lang="en-US" dirty="0"/>
              <a:t>15/11 : 9,49,000</a:t>
            </a:r>
          </a:p>
        </p:txBody>
      </p:sp>
      <p:sp>
        <p:nvSpPr>
          <p:cNvPr id="6" name="TextBox 5">
            <a:extLst>
              <a:ext uri="{FF2B5EF4-FFF2-40B4-BE49-F238E27FC236}">
                <a16:creationId xmlns:a16="http://schemas.microsoft.com/office/drawing/2014/main" id="{73F050B7-81B9-4CDC-A8D6-4A5392AC81EC}"/>
              </a:ext>
            </a:extLst>
          </p:cNvPr>
          <p:cNvSpPr txBox="1"/>
          <p:nvPr/>
        </p:nvSpPr>
        <p:spPr>
          <a:xfrm>
            <a:off x="232225" y="3003192"/>
            <a:ext cx="2757715" cy="400110"/>
          </a:xfrm>
          <a:prstGeom prst="rect">
            <a:avLst/>
          </a:prstGeom>
          <a:solidFill>
            <a:schemeClr val="accent6"/>
          </a:solidFill>
        </p:spPr>
        <p:txBody>
          <a:bodyPr wrap="square" rtlCol="0">
            <a:spAutoFit/>
          </a:bodyPr>
          <a:lstStyle/>
          <a:p>
            <a:r>
              <a:rPr lang="en-US" sz="2000" b="1" dirty="0"/>
              <a:t>Sr. Bilirubin -0.85 mg/dl</a:t>
            </a:r>
          </a:p>
        </p:txBody>
      </p:sp>
    </p:spTree>
    <p:extLst>
      <p:ext uri="{BB962C8B-B14F-4D97-AF65-F5344CB8AC3E}">
        <p14:creationId xmlns:p14="http://schemas.microsoft.com/office/powerpoint/2010/main" val="10553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4E6CE71C-89FF-4204-85B1-05C9C3198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59" y="723594"/>
            <a:ext cx="7967817" cy="5995585"/>
          </a:xfrm>
          <a:prstGeom prst="rect">
            <a:avLst/>
          </a:prstGeom>
        </p:spPr>
      </p:pic>
      <p:sp>
        <p:nvSpPr>
          <p:cNvPr id="4" name="TextBox 3">
            <a:extLst>
              <a:ext uri="{FF2B5EF4-FFF2-40B4-BE49-F238E27FC236}">
                <a16:creationId xmlns:a16="http://schemas.microsoft.com/office/drawing/2014/main" id="{054369AA-19E4-410B-AD5A-6379FE8A3405}"/>
              </a:ext>
            </a:extLst>
          </p:cNvPr>
          <p:cNvSpPr txBox="1"/>
          <p:nvPr/>
        </p:nvSpPr>
        <p:spPr>
          <a:xfrm>
            <a:off x="8454887" y="431207"/>
            <a:ext cx="3127513" cy="584775"/>
          </a:xfrm>
          <a:prstGeom prst="rect">
            <a:avLst/>
          </a:prstGeom>
          <a:noFill/>
        </p:spPr>
        <p:txBody>
          <a:bodyPr wrap="square" rtlCol="0">
            <a:spAutoFit/>
          </a:bodyPr>
          <a:lstStyle/>
          <a:p>
            <a:r>
              <a:rPr lang="en-US" sz="3200" dirty="0">
                <a:solidFill>
                  <a:srgbClr val="CCFF99"/>
                </a:solidFill>
              </a:rPr>
              <a:t>Peripheral Smear</a:t>
            </a:r>
          </a:p>
        </p:txBody>
      </p:sp>
      <p:sp>
        <p:nvSpPr>
          <p:cNvPr id="2" name="TextBox 1">
            <a:extLst>
              <a:ext uri="{FF2B5EF4-FFF2-40B4-BE49-F238E27FC236}">
                <a16:creationId xmlns:a16="http://schemas.microsoft.com/office/drawing/2014/main" id="{5A10FF27-24D3-4BB4-8C99-A2823DA2013D}"/>
              </a:ext>
            </a:extLst>
          </p:cNvPr>
          <p:cNvSpPr txBox="1"/>
          <p:nvPr/>
        </p:nvSpPr>
        <p:spPr>
          <a:xfrm>
            <a:off x="8454887" y="2433711"/>
            <a:ext cx="3305704" cy="3539430"/>
          </a:xfrm>
          <a:prstGeom prst="rect">
            <a:avLst/>
          </a:prstGeom>
          <a:solidFill>
            <a:schemeClr val="accent3">
              <a:lumMod val="40000"/>
              <a:lumOff val="60000"/>
            </a:schemeClr>
          </a:solidFill>
        </p:spPr>
        <p:txBody>
          <a:bodyPr wrap="square" rtlCol="0">
            <a:spAutoFit/>
          </a:bodyPr>
          <a:lstStyle/>
          <a:p>
            <a:pPr marL="457200" indent="-457200">
              <a:buFont typeface="Wingdings" panose="05000000000000000000" pitchFamily="2" charset="2"/>
              <a:buChar char="û"/>
            </a:pPr>
            <a:r>
              <a:rPr lang="en-US" sz="2800" dirty="0"/>
              <a:t>Platelet Function Assay</a:t>
            </a:r>
          </a:p>
          <a:p>
            <a:pPr marL="457200" indent="-457200">
              <a:buFont typeface="Wingdings" panose="05000000000000000000" pitchFamily="2" charset="2"/>
              <a:buChar char="û"/>
            </a:pPr>
            <a:endParaRPr lang="en-US" sz="2800" dirty="0"/>
          </a:p>
          <a:p>
            <a:pPr marL="457200" indent="-457200">
              <a:buFont typeface="Wingdings" panose="05000000000000000000" pitchFamily="2" charset="2"/>
              <a:buChar char="û"/>
            </a:pPr>
            <a:r>
              <a:rPr lang="en-US" sz="2800" dirty="0"/>
              <a:t>Von Willebrand Factor Antigen</a:t>
            </a:r>
          </a:p>
          <a:p>
            <a:pPr marL="457200" indent="-457200">
              <a:buFont typeface="Wingdings" panose="05000000000000000000" pitchFamily="2" charset="2"/>
              <a:buChar char="û"/>
            </a:pPr>
            <a:endParaRPr lang="en-US" sz="2800" dirty="0"/>
          </a:p>
          <a:p>
            <a:pPr marL="457200" indent="-457200">
              <a:buFont typeface="Wingdings" panose="05000000000000000000" pitchFamily="2" charset="2"/>
              <a:buChar char="û"/>
            </a:pPr>
            <a:r>
              <a:rPr lang="en-US" sz="2800" dirty="0"/>
              <a:t>Factor XIII Deficiency</a:t>
            </a:r>
          </a:p>
        </p:txBody>
      </p:sp>
    </p:spTree>
    <p:extLst>
      <p:ext uri="{BB962C8B-B14F-4D97-AF65-F5344CB8AC3E}">
        <p14:creationId xmlns:p14="http://schemas.microsoft.com/office/powerpoint/2010/main" val="7424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E59A-3713-4497-B80D-8B0170212C47}"/>
              </a:ext>
            </a:extLst>
          </p:cNvPr>
          <p:cNvSpPr>
            <a:spLocks noGrp="1"/>
          </p:cNvSpPr>
          <p:nvPr>
            <p:ph type="title"/>
          </p:nvPr>
        </p:nvSpPr>
        <p:spPr/>
        <p:txBody>
          <a:bodyPr/>
          <a:lstStyle/>
          <a:p>
            <a:r>
              <a:rPr lang="en-US" dirty="0">
                <a:solidFill>
                  <a:srgbClr val="CCFF99"/>
                </a:solidFill>
              </a:rPr>
              <a:t>Blood sugars</a:t>
            </a:r>
          </a:p>
        </p:txBody>
      </p:sp>
      <p:graphicFrame>
        <p:nvGraphicFramePr>
          <p:cNvPr id="5" name="Chart 4">
            <a:extLst>
              <a:ext uri="{FF2B5EF4-FFF2-40B4-BE49-F238E27FC236}">
                <a16:creationId xmlns:a16="http://schemas.microsoft.com/office/drawing/2014/main" id="{EE93CC2F-B2A1-491E-8441-4F1A4C12BAFE}"/>
              </a:ext>
            </a:extLst>
          </p:cNvPr>
          <p:cNvGraphicFramePr/>
          <p:nvPr>
            <p:extLst>
              <p:ext uri="{D42A27DB-BD31-4B8C-83A1-F6EECF244321}">
                <p14:modId xmlns:p14="http://schemas.microsoft.com/office/powerpoint/2010/main" val="2971498162"/>
              </p:ext>
            </p:extLst>
          </p:nvPr>
        </p:nvGraphicFramePr>
        <p:xfrm>
          <a:off x="1872342" y="1727199"/>
          <a:ext cx="8128000" cy="50074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3951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6914-61F4-460D-BF4A-2BE1561F7B86}"/>
              </a:ext>
            </a:extLst>
          </p:cNvPr>
          <p:cNvSpPr>
            <a:spLocks noGrp="1"/>
          </p:cNvSpPr>
          <p:nvPr>
            <p:ph type="title"/>
          </p:nvPr>
        </p:nvSpPr>
        <p:spPr>
          <a:xfrm>
            <a:off x="4333461" y="374901"/>
            <a:ext cx="5168348" cy="1018033"/>
          </a:xfrm>
        </p:spPr>
        <p:txBody>
          <a:bodyPr/>
          <a:lstStyle/>
          <a:p>
            <a:r>
              <a:rPr lang="en-US" dirty="0">
                <a:solidFill>
                  <a:srgbClr val="CCFF99"/>
                </a:solidFill>
              </a:rPr>
              <a:t>Management</a:t>
            </a:r>
          </a:p>
        </p:txBody>
      </p:sp>
      <p:sp>
        <p:nvSpPr>
          <p:cNvPr id="3" name="Content Placeholder 2">
            <a:extLst>
              <a:ext uri="{FF2B5EF4-FFF2-40B4-BE49-F238E27FC236}">
                <a16:creationId xmlns:a16="http://schemas.microsoft.com/office/drawing/2014/main" id="{67FEAC01-858A-434B-A13F-F83AB6513345}"/>
              </a:ext>
            </a:extLst>
          </p:cNvPr>
          <p:cNvSpPr>
            <a:spLocks noGrp="1"/>
          </p:cNvSpPr>
          <p:nvPr>
            <p:ph idx="1"/>
          </p:nvPr>
        </p:nvSpPr>
        <p:spPr>
          <a:xfrm>
            <a:off x="598621" y="2003754"/>
            <a:ext cx="7776753" cy="4479346"/>
          </a:xfrm>
        </p:spPr>
        <p:txBody>
          <a:bodyPr/>
          <a:lstStyle/>
          <a:p>
            <a:r>
              <a:rPr lang="en-US" sz="2400" dirty="0"/>
              <a:t>Enoxaparin, Ceftriaxone stopped</a:t>
            </a:r>
          </a:p>
          <a:p>
            <a:r>
              <a:rPr lang="en-US" sz="2400" dirty="0" err="1"/>
              <a:t>Inj</a:t>
            </a:r>
            <a:r>
              <a:rPr lang="en-US" sz="2400" dirty="0"/>
              <a:t> Piperacillin </a:t>
            </a:r>
            <a:r>
              <a:rPr lang="en-US" sz="2400" dirty="0" err="1"/>
              <a:t>Tazobactum</a:t>
            </a:r>
            <a:r>
              <a:rPr lang="en-US" sz="2400" dirty="0"/>
              <a:t> 4.5 </a:t>
            </a:r>
            <a:r>
              <a:rPr lang="en-US" sz="2400" dirty="0" err="1"/>
              <a:t>gms</a:t>
            </a:r>
            <a:r>
              <a:rPr lang="en-US" sz="2400" dirty="0"/>
              <a:t> IV 8 hourly</a:t>
            </a:r>
          </a:p>
          <a:p>
            <a:r>
              <a:rPr lang="en-US" sz="2400" dirty="0" err="1"/>
              <a:t>Inj</a:t>
            </a:r>
            <a:r>
              <a:rPr lang="en-US" sz="2400" dirty="0"/>
              <a:t> </a:t>
            </a:r>
            <a:r>
              <a:rPr lang="en-US" sz="2400" dirty="0" err="1"/>
              <a:t>Methylprednisone</a:t>
            </a:r>
            <a:r>
              <a:rPr lang="en-US" sz="2400" dirty="0"/>
              <a:t> 40 mg IV BD – Later shifted to Oral prednisone</a:t>
            </a:r>
          </a:p>
          <a:p>
            <a:r>
              <a:rPr lang="en-US" sz="2400" dirty="0"/>
              <a:t>Insulin infusion </a:t>
            </a:r>
          </a:p>
          <a:p>
            <a:r>
              <a:rPr lang="en-US" sz="2400" dirty="0"/>
              <a:t>1 unit of Fresh Frozen Plasma was also given on 7</a:t>
            </a:r>
            <a:r>
              <a:rPr lang="en-US" sz="2400" baseline="30000" dirty="0"/>
              <a:t>th</a:t>
            </a:r>
            <a:r>
              <a:rPr lang="en-US" sz="2400" dirty="0"/>
              <a:t> day</a:t>
            </a:r>
          </a:p>
          <a:p>
            <a:r>
              <a:rPr lang="en-US" sz="2400" dirty="0"/>
              <a:t>Cold compresses and soothing agents – Local treatment</a:t>
            </a:r>
          </a:p>
          <a:p>
            <a:r>
              <a:rPr lang="en-US" sz="2400" dirty="0"/>
              <a:t>Supportive treatment</a:t>
            </a:r>
          </a:p>
          <a:p>
            <a:pPr marL="0" indent="0">
              <a:buNone/>
            </a:pPr>
            <a:r>
              <a:rPr lang="en-US" sz="2400" dirty="0"/>
              <a:t>8</a:t>
            </a:r>
            <a:r>
              <a:rPr lang="en-US" sz="2400" baseline="30000" dirty="0"/>
              <a:t>th</a:t>
            </a:r>
            <a:r>
              <a:rPr lang="en-US" sz="2400" dirty="0"/>
              <a:t> Day onwards – Clearing of </a:t>
            </a:r>
            <a:r>
              <a:rPr lang="en-US" sz="2400" dirty="0" err="1"/>
              <a:t>ecchymotic</a:t>
            </a:r>
            <a:r>
              <a:rPr lang="en-US" sz="2400" dirty="0"/>
              <a:t> lesions</a:t>
            </a:r>
          </a:p>
          <a:p>
            <a:pPr marL="0" indent="0">
              <a:buNone/>
            </a:pPr>
            <a:r>
              <a:rPr lang="en-US" sz="2400" dirty="0"/>
              <a:t>10</a:t>
            </a:r>
            <a:r>
              <a:rPr lang="en-US" sz="2400" baseline="30000" dirty="0"/>
              <a:t>th</a:t>
            </a:r>
            <a:r>
              <a:rPr lang="en-US" sz="2400" dirty="0"/>
              <a:t> Day - Discharged</a:t>
            </a:r>
          </a:p>
          <a:p>
            <a:endParaRPr lang="en-US" dirty="0"/>
          </a:p>
        </p:txBody>
      </p:sp>
      <p:pic>
        <p:nvPicPr>
          <p:cNvPr id="5" name="Picture 4">
            <a:extLst>
              <a:ext uri="{FF2B5EF4-FFF2-40B4-BE49-F238E27FC236}">
                <a16:creationId xmlns:a16="http://schemas.microsoft.com/office/drawing/2014/main" id="{EFFC1F14-11EC-4D22-8E2B-711C47136349}"/>
              </a:ext>
            </a:extLst>
          </p:cNvPr>
          <p:cNvPicPr>
            <a:picLocks noChangeAspect="1"/>
          </p:cNvPicPr>
          <p:nvPr/>
        </p:nvPicPr>
        <p:blipFill>
          <a:blip r:embed="rId2"/>
          <a:stretch>
            <a:fillRect/>
          </a:stretch>
        </p:blipFill>
        <p:spPr>
          <a:xfrm>
            <a:off x="8375374" y="2329883"/>
            <a:ext cx="3495339" cy="3483870"/>
          </a:xfrm>
          <a:prstGeom prst="rect">
            <a:avLst/>
          </a:prstGeom>
        </p:spPr>
      </p:pic>
      <p:sp>
        <p:nvSpPr>
          <p:cNvPr id="6" name="TextBox 5">
            <a:extLst>
              <a:ext uri="{FF2B5EF4-FFF2-40B4-BE49-F238E27FC236}">
                <a16:creationId xmlns:a16="http://schemas.microsoft.com/office/drawing/2014/main" id="{EC53241D-1991-456B-917D-39A7543486B0}"/>
              </a:ext>
            </a:extLst>
          </p:cNvPr>
          <p:cNvSpPr txBox="1"/>
          <p:nvPr/>
        </p:nvSpPr>
        <p:spPr>
          <a:xfrm>
            <a:off x="9024730" y="5500913"/>
            <a:ext cx="742122" cy="197521"/>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405927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4A44-7CAA-4CE3-A451-55A091F074C9}"/>
              </a:ext>
            </a:extLst>
          </p:cNvPr>
          <p:cNvSpPr txBox="1"/>
          <p:nvPr/>
        </p:nvSpPr>
        <p:spPr>
          <a:xfrm>
            <a:off x="2222500" y="2349500"/>
            <a:ext cx="8318500" cy="3046988"/>
          </a:xfrm>
          <a:prstGeom prst="rect">
            <a:avLst/>
          </a:prstGeom>
          <a:solidFill>
            <a:srgbClr val="CCFF99"/>
          </a:solidFill>
        </p:spPr>
        <p:txBody>
          <a:bodyPr wrap="square" rtlCol="0">
            <a:spAutoFit/>
          </a:bodyPr>
          <a:lstStyle/>
          <a:p>
            <a:pPr marL="457200" indent="-457200">
              <a:buFont typeface="Wingdings" panose="05000000000000000000" pitchFamily="2" charset="2"/>
              <a:buChar char="q"/>
            </a:pPr>
            <a:r>
              <a:rPr lang="en-US" sz="3200" dirty="0"/>
              <a:t>Systemic Hypertension </a:t>
            </a:r>
          </a:p>
          <a:p>
            <a:pPr marL="457200" indent="-457200">
              <a:buFont typeface="Wingdings" panose="05000000000000000000" pitchFamily="2" charset="2"/>
              <a:buChar char="q"/>
            </a:pPr>
            <a:r>
              <a:rPr lang="en-US" sz="3200" dirty="0"/>
              <a:t>Diabetes Mellitus</a:t>
            </a:r>
          </a:p>
          <a:p>
            <a:pPr marL="457200" indent="-457200">
              <a:buFont typeface="Wingdings" panose="05000000000000000000" pitchFamily="2" charset="2"/>
              <a:buChar char="q"/>
            </a:pPr>
            <a:r>
              <a:rPr lang="en-US" sz="3200" dirty="0"/>
              <a:t>COVID 19 Severe disease</a:t>
            </a:r>
          </a:p>
          <a:p>
            <a:pPr marL="457200" indent="-457200">
              <a:buFont typeface="Wingdings" panose="05000000000000000000" pitchFamily="2" charset="2"/>
              <a:buChar char="q"/>
            </a:pPr>
            <a:r>
              <a:rPr lang="en-US" sz="3200" dirty="0"/>
              <a:t>? Infection related Reactive thrombocytosis </a:t>
            </a:r>
          </a:p>
          <a:p>
            <a:pPr marL="457200" indent="-457200">
              <a:buFont typeface="Wingdings" panose="05000000000000000000" pitchFamily="2" charset="2"/>
              <a:buChar char="q"/>
            </a:pPr>
            <a:r>
              <a:rPr lang="en-US" sz="3200" dirty="0"/>
              <a:t>?? Idiosyncratic Reaction to Convalescent Plasma therapy</a:t>
            </a:r>
          </a:p>
        </p:txBody>
      </p:sp>
      <p:sp>
        <p:nvSpPr>
          <p:cNvPr id="4" name="Title 3">
            <a:extLst>
              <a:ext uri="{FF2B5EF4-FFF2-40B4-BE49-F238E27FC236}">
                <a16:creationId xmlns:a16="http://schemas.microsoft.com/office/drawing/2014/main" id="{04FF388B-E9BD-4311-B6B7-02E9EC281801}"/>
              </a:ext>
            </a:extLst>
          </p:cNvPr>
          <p:cNvSpPr>
            <a:spLocks noGrp="1"/>
          </p:cNvSpPr>
          <p:nvPr>
            <p:ph type="title"/>
          </p:nvPr>
        </p:nvSpPr>
        <p:spPr>
          <a:xfrm>
            <a:off x="4533900" y="274639"/>
            <a:ext cx="7048500" cy="1143000"/>
          </a:xfrm>
        </p:spPr>
        <p:txBody>
          <a:bodyPr/>
          <a:lstStyle/>
          <a:p>
            <a:r>
              <a:rPr lang="en-US" dirty="0">
                <a:solidFill>
                  <a:srgbClr val="CCFF99"/>
                </a:solidFill>
              </a:rPr>
              <a:t>Final Diagnosis</a:t>
            </a:r>
          </a:p>
        </p:txBody>
      </p:sp>
    </p:spTree>
    <p:extLst>
      <p:ext uri="{BB962C8B-B14F-4D97-AF65-F5344CB8AC3E}">
        <p14:creationId xmlns:p14="http://schemas.microsoft.com/office/powerpoint/2010/main" val="2835736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1226-2F47-4A45-88E1-4DB538E29308}"/>
              </a:ext>
            </a:extLst>
          </p:cNvPr>
          <p:cNvSpPr>
            <a:spLocks noGrp="1"/>
          </p:cNvSpPr>
          <p:nvPr>
            <p:ph type="title"/>
          </p:nvPr>
        </p:nvSpPr>
        <p:spPr>
          <a:xfrm>
            <a:off x="4319450" y="96839"/>
            <a:ext cx="3913414" cy="1143000"/>
          </a:xfrm>
        </p:spPr>
        <p:txBody>
          <a:bodyPr>
            <a:normAutofit/>
          </a:bodyPr>
          <a:lstStyle/>
          <a:p>
            <a:r>
              <a:rPr lang="en-US" sz="3200" dirty="0">
                <a:solidFill>
                  <a:schemeClr val="accent3"/>
                </a:solidFill>
              </a:rPr>
              <a:t>Follow up – 7 Days</a:t>
            </a:r>
          </a:p>
        </p:txBody>
      </p:sp>
      <p:pic>
        <p:nvPicPr>
          <p:cNvPr id="4" name="Picture 3">
            <a:extLst>
              <a:ext uri="{FF2B5EF4-FFF2-40B4-BE49-F238E27FC236}">
                <a16:creationId xmlns:a16="http://schemas.microsoft.com/office/drawing/2014/main" id="{BCC18DC5-824E-43F0-AAEE-E0164989A6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a14:imgEffect>
                  </a14:imgLayer>
                </a14:imgProps>
              </a:ext>
            </a:extLst>
          </a:blip>
          <a:stretch>
            <a:fillRect/>
          </a:stretch>
        </p:blipFill>
        <p:spPr>
          <a:xfrm rot="5400000">
            <a:off x="934523" y="2704847"/>
            <a:ext cx="5554536" cy="2245218"/>
          </a:xfrm>
          <a:prstGeom prst="rect">
            <a:avLst/>
          </a:prstGeom>
        </p:spPr>
      </p:pic>
      <p:pic>
        <p:nvPicPr>
          <p:cNvPr id="6" name="Picture 5">
            <a:extLst>
              <a:ext uri="{FF2B5EF4-FFF2-40B4-BE49-F238E27FC236}">
                <a16:creationId xmlns:a16="http://schemas.microsoft.com/office/drawing/2014/main" id="{C2071345-520E-44F8-AF69-3BF8AA9FC22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4000"/>
                    </a14:imgEffect>
                  </a14:imgLayer>
                </a14:imgProps>
              </a:ext>
            </a:extLst>
          </a:blip>
          <a:stretch>
            <a:fillRect/>
          </a:stretch>
        </p:blipFill>
        <p:spPr>
          <a:xfrm rot="5400000">
            <a:off x="-1415788" y="2858074"/>
            <a:ext cx="5405340" cy="1938764"/>
          </a:xfrm>
          <a:prstGeom prst="rect">
            <a:avLst/>
          </a:prstGeom>
        </p:spPr>
      </p:pic>
      <p:pic>
        <p:nvPicPr>
          <p:cNvPr id="8" name="Picture 7">
            <a:extLst>
              <a:ext uri="{FF2B5EF4-FFF2-40B4-BE49-F238E27FC236}">
                <a16:creationId xmlns:a16="http://schemas.microsoft.com/office/drawing/2014/main" id="{45FC0898-DA7D-414F-A622-143F12D5431C}"/>
              </a:ext>
            </a:extLst>
          </p:cNvPr>
          <p:cNvPicPr>
            <a:picLocks noChangeAspect="1"/>
          </p:cNvPicPr>
          <p:nvPr/>
        </p:nvPicPr>
        <p:blipFill>
          <a:blip r:embed="rId6"/>
          <a:stretch>
            <a:fillRect/>
          </a:stretch>
        </p:blipFill>
        <p:spPr>
          <a:xfrm rot="5400000">
            <a:off x="4617574" y="1984583"/>
            <a:ext cx="3597804" cy="2698353"/>
          </a:xfrm>
          <a:prstGeom prst="rect">
            <a:avLst/>
          </a:prstGeom>
        </p:spPr>
      </p:pic>
      <p:pic>
        <p:nvPicPr>
          <p:cNvPr id="10" name="Picture 9">
            <a:extLst>
              <a:ext uri="{FF2B5EF4-FFF2-40B4-BE49-F238E27FC236}">
                <a16:creationId xmlns:a16="http://schemas.microsoft.com/office/drawing/2014/main" id="{03D4F479-B338-4486-954A-73A88D725C78}"/>
              </a:ext>
            </a:extLst>
          </p:cNvPr>
          <p:cNvPicPr>
            <a:picLocks noChangeAspect="1"/>
          </p:cNvPicPr>
          <p:nvPr/>
        </p:nvPicPr>
        <p:blipFill>
          <a:blip r:embed="rId7"/>
          <a:stretch>
            <a:fillRect/>
          </a:stretch>
        </p:blipFill>
        <p:spPr>
          <a:xfrm>
            <a:off x="8098570" y="798480"/>
            <a:ext cx="3491926" cy="4334182"/>
          </a:xfrm>
          <a:prstGeom prst="rect">
            <a:avLst/>
          </a:prstGeom>
        </p:spPr>
      </p:pic>
      <p:sp>
        <p:nvSpPr>
          <p:cNvPr id="11" name="TextBox 10">
            <a:extLst>
              <a:ext uri="{FF2B5EF4-FFF2-40B4-BE49-F238E27FC236}">
                <a16:creationId xmlns:a16="http://schemas.microsoft.com/office/drawing/2014/main" id="{06FE44CF-72E4-4194-BB4A-5539EAF2EB83}"/>
              </a:ext>
            </a:extLst>
          </p:cNvPr>
          <p:cNvSpPr txBox="1"/>
          <p:nvPr/>
        </p:nvSpPr>
        <p:spPr>
          <a:xfrm>
            <a:off x="5067299" y="5191501"/>
            <a:ext cx="7124701" cy="1569660"/>
          </a:xfrm>
          <a:prstGeom prst="rect">
            <a:avLst/>
          </a:prstGeom>
          <a:solidFill>
            <a:srgbClr val="CCFF99"/>
          </a:solidFill>
        </p:spPr>
        <p:txBody>
          <a:bodyPr wrap="square" rtlCol="0">
            <a:spAutoFit/>
          </a:bodyPr>
          <a:lstStyle/>
          <a:p>
            <a:r>
              <a:rPr lang="en-US" sz="2400" dirty="0"/>
              <a:t>Platelet count – 3,95,000/cu mm, INR – 1.1</a:t>
            </a:r>
          </a:p>
          <a:p>
            <a:r>
              <a:rPr lang="en-US" sz="2400" dirty="0"/>
              <a:t>All other investigations – Normal, 2 D ECHO- Reduced GLS, USG &amp; Doppler – No thrombosis</a:t>
            </a:r>
          </a:p>
          <a:p>
            <a:r>
              <a:rPr lang="en-US" sz="2400" dirty="0"/>
              <a:t>Fibrinogen Assay Pending</a:t>
            </a:r>
          </a:p>
        </p:txBody>
      </p:sp>
      <p:sp>
        <p:nvSpPr>
          <p:cNvPr id="12" name="TextBox 11">
            <a:extLst>
              <a:ext uri="{FF2B5EF4-FFF2-40B4-BE49-F238E27FC236}">
                <a16:creationId xmlns:a16="http://schemas.microsoft.com/office/drawing/2014/main" id="{C785533C-847C-4E49-8058-80230B2D5765}"/>
              </a:ext>
            </a:extLst>
          </p:cNvPr>
          <p:cNvSpPr txBox="1"/>
          <p:nvPr/>
        </p:nvSpPr>
        <p:spPr>
          <a:xfrm>
            <a:off x="9093200" y="4864100"/>
            <a:ext cx="533400" cy="1778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8538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C030-9AB7-4C5D-B1E7-718D44532A21}"/>
              </a:ext>
            </a:extLst>
          </p:cNvPr>
          <p:cNvSpPr>
            <a:spLocks noGrp="1"/>
          </p:cNvSpPr>
          <p:nvPr>
            <p:ph type="title"/>
          </p:nvPr>
        </p:nvSpPr>
        <p:spPr>
          <a:xfrm>
            <a:off x="4457700" y="374901"/>
            <a:ext cx="2781300" cy="1018033"/>
          </a:xfrm>
        </p:spPr>
        <p:txBody>
          <a:bodyPr/>
          <a:lstStyle/>
          <a:p>
            <a:r>
              <a:rPr lang="en-US" dirty="0"/>
              <a:t>Problems</a:t>
            </a:r>
          </a:p>
        </p:txBody>
      </p:sp>
      <p:sp>
        <p:nvSpPr>
          <p:cNvPr id="3" name="Content Placeholder 2">
            <a:extLst>
              <a:ext uri="{FF2B5EF4-FFF2-40B4-BE49-F238E27FC236}">
                <a16:creationId xmlns:a16="http://schemas.microsoft.com/office/drawing/2014/main" id="{5051E087-869B-4F4C-A437-940A31100F53}"/>
              </a:ext>
            </a:extLst>
          </p:cNvPr>
          <p:cNvSpPr>
            <a:spLocks noGrp="1"/>
          </p:cNvSpPr>
          <p:nvPr>
            <p:ph idx="1"/>
          </p:nvPr>
        </p:nvSpPr>
        <p:spPr/>
        <p:txBody>
          <a:bodyPr/>
          <a:lstStyle/>
          <a:p>
            <a:r>
              <a:rPr lang="en-US" dirty="0"/>
              <a:t>Why such extensive ecchymoses without any other bleeding tendency?</a:t>
            </a:r>
          </a:p>
          <a:p>
            <a:r>
              <a:rPr lang="en-US" dirty="0"/>
              <a:t>Another variable manifestation of Covid19?</a:t>
            </a:r>
          </a:p>
          <a:p>
            <a:r>
              <a:rPr lang="en-US" dirty="0"/>
              <a:t>Cause of Thrombocytosis?</a:t>
            </a:r>
          </a:p>
          <a:p>
            <a:r>
              <a:rPr lang="en-US" dirty="0"/>
              <a:t>Co-</a:t>
            </a:r>
            <a:r>
              <a:rPr lang="en-US" dirty="0" err="1"/>
              <a:t>occurence</a:t>
            </a:r>
            <a:r>
              <a:rPr lang="en-US" dirty="0"/>
              <a:t> or Association with Convalescent Plasma Therapy?</a:t>
            </a:r>
          </a:p>
        </p:txBody>
      </p:sp>
    </p:spTree>
    <p:extLst>
      <p:ext uri="{BB962C8B-B14F-4D97-AF65-F5344CB8AC3E}">
        <p14:creationId xmlns:p14="http://schemas.microsoft.com/office/powerpoint/2010/main" val="2585666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9D95-AAD0-49D8-A317-DD54A90E1677}"/>
              </a:ext>
            </a:extLst>
          </p:cNvPr>
          <p:cNvSpPr>
            <a:spLocks noGrp="1"/>
          </p:cNvSpPr>
          <p:nvPr>
            <p:ph type="title"/>
          </p:nvPr>
        </p:nvSpPr>
        <p:spPr/>
        <p:txBody>
          <a:bodyPr/>
          <a:lstStyle/>
          <a:p>
            <a:r>
              <a:rPr lang="en-US" dirty="0"/>
              <a:t>Discussion</a:t>
            </a:r>
          </a:p>
        </p:txBody>
      </p:sp>
      <p:pic>
        <p:nvPicPr>
          <p:cNvPr id="1026" name="Picture 2">
            <a:extLst>
              <a:ext uri="{FF2B5EF4-FFF2-40B4-BE49-F238E27FC236}">
                <a16:creationId xmlns:a16="http://schemas.microsoft.com/office/drawing/2014/main" id="{6290230D-9DE8-4D25-AFC0-AFE02FF67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4" y="305303"/>
            <a:ext cx="8135937" cy="5860798"/>
          </a:xfrm>
          <a:prstGeom prst="rect">
            <a:avLst/>
          </a:prstGeom>
          <a:noFill/>
          <a:extLst>
            <a:ext uri="{909E8E84-426E-40DD-AFC4-6F175D3DCCD1}">
              <a14:hiddenFill xmlns:a14="http://schemas.microsoft.com/office/drawing/2010/main">
                <a:solidFill>
                  <a:srgbClr val="FFFFFF"/>
                </a:solidFill>
              </a14:hiddenFill>
            </a:ext>
          </a:extLst>
        </p:spPr>
      </p:pic>
      <p:sp>
        <p:nvSpPr>
          <p:cNvPr id="4" name="Circle: Hollow 3">
            <a:extLst>
              <a:ext uri="{FF2B5EF4-FFF2-40B4-BE49-F238E27FC236}">
                <a16:creationId xmlns:a16="http://schemas.microsoft.com/office/drawing/2014/main" id="{CD1C277D-440F-49A4-83A1-8D93FE3CE04B}"/>
              </a:ext>
            </a:extLst>
          </p:cNvPr>
          <p:cNvSpPr/>
          <p:nvPr/>
        </p:nvSpPr>
        <p:spPr>
          <a:xfrm>
            <a:off x="5022850" y="1088134"/>
            <a:ext cx="3708400" cy="2036066"/>
          </a:xfrm>
          <a:prstGeom prst="donut">
            <a:avLst>
              <a:gd name="adj" fmla="val 49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ircle: Hollow 5">
            <a:extLst>
              <a:ext uri="{FF2B5EF4-FFF2-40B4-BE49-F238E27FC236}">
                <a16:creationId xmlns:a16="http://schemas.microsoft.com/office/drawing/2014/main" id="{22A3CD90-F0D8-4036-82A3-CF1672A7178F}"/>
              </a:ext>
            </a:extLst>
          </p:cNvPr>
          <p:cNvSpPr/>
          <p:nvPr/>
        </p:nvSpPr>
        <p:spPr>
          <a:xfrm>
            <a:off x="3340100" y="5260849"/>
            <a:ext cx="3708400" cy="1018033"/>
          </a:xfrm>
          <a:prstGeom prst="donut">
            <a:avLst>
              <a:gd name="adj" fmla="val 49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CD59BC9C-357F-4C91-9436-CCE964231951}"/>
              </a:ext>
            </a:extLst>
          </p:cNvPr>
          <p:cNvSpPr txBox="1"/>
          <p:nvPr/>
        </p:nvSpPr>
        <p:spPr>
          <a:xfrm>
            <a:off x="8991599" y="1905000"/>
            <a:ext cx="2865437" cy="1477328"/>
          </a:xfrm>
          <a:prstGeom prst="rect">
            <a:avLst/>
          </a:prstGeom>
          <a:solidFill>
            <a:srgbClr val="FFFF00"/>
          </a:solidFill>
        </p:spPr>
        <p:txBody>
          <a:bodyPr wrap="square" rtlCol="0">
            <a:spAutoFit/>
          </a:bodyPr>
          <a:lstStyle/>
          <a:p>
            <a:r>
              <a:rPr lang="en-US" sz="2400" dirty="0"/>
              <a:t>Not a single case of Thrombocytosis in COVID 19</a:t>
            </a:r>
          </a:p>
          <a:p>
            <a:endParaRPr lang="en-US" dirty="0"/>
          </a:p>
        </p:txBody>
      </p:sp>
      <p:sp>
        <p:nvSpPr>
          <p:cNvPr id="7" name="TextBox 6">
            <a:extLst>
              <a:ext uri="{FF2B5EF4-FFF2-40B4-BE49-F238E27FC236}">
                <a16:creationId xmlns:a16="http://schemas.microsoft.com/office/drawing/2014/main" id="{09F71B31-8C65-4527-BC44-7BFBE7519368}"/>
              </a:ext>
            </a:extLst>
          </p:cNvPr>
          <p:cNvSpPr txBox="1"/>
          <p:nvPr/>
        </p:nvSpPr>
        <p:spPr>
          <a:xfrm>
            <a:off x="7200900" y="3607275"/>
            <a:ext cx="4889500" cy="3139193"/>
          </a:xfrm>
          <a:prstGeom prst="rect">
            <a:avLst/>
          </a:prstGeom>
          <a:solidFill>
            <a:srgbClr val="FFFF00"/>
          </a:solidFill>
        </p:spPr>
        <p:txBody>
          <a:bodyPr wrap="square" rtlCol="0">
            <a:spAutoFit/>
          </a:bodyPr>
          <a:lstStyle/>
          <a:p>
            <a:pPr>
              <a:lnSpc>
                <a:spcPct val="107000"/>
              </a:lnSpc>
              <a:spcAft>
                <a:spcPts val="800"/>
              </a:spcAft>
            </a:pPr>
            <a:r>
              <a:rPr lang="en-US" sz="1800" dirty="0" err="1">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Furong</a:t>
            </a:r>
            <a:r>
              <a:rPr lang="en-US" sz="1800"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 Zeng, Xiang Chen, </a:t>
            </a:r>
            <a:r>
              <a:rPr lang="en-US" sz="1800" dirty="0" err="1">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Guangtong</a:t>
            </a:r>
            <a:r>
              <a:rPr lang="en-US" sz="1800"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 Deng</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sz="1800" b="1" kern="18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Convalescent plasma for patients with COVID-19</a:t>
            </a:r>
            <a:r>
              <a:rPr lang="en-US" b="1" kern="1800"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333333"/>
                </a:solidFill>
                <a:effectLst/>
                <a:latin typeface="Open Sans" panose="020B0606030504020204" pitchFamily="34" charset="0"/>
                <a:ea typeface="Times New Roman" panose="02020603050405020304" pitchFamily="18" charset="0"/>
                <a:cs typeface="Times New Roman" panose="02020603050405020304" pitchFamily="18" charset="0"/>
              </a:rPr>
              <a:t>PNAS June 9, 2020 117 (23) 12528</a:t>
            </a:r>
          </a:p>
          <a:p>
            <a:pPr marL="0" marR="0">
              <a:lnSpc>
                <a:spcPct val="107000"/>
              </a:lnSpc>
              <a:spcBef>
                <a:spcPts val="0"/>
              </a:spcBef>
              <a:spcAft>
                <a:spcPts val="0"/>
              </a:spcAft>
            </a:pPr>
            <a:r>
              <a:rPr lang="en-US" sz="1800" dirty="0">
                <a:solidFill>
                  <a:srgbClr val="333333"/>
                </a:solidFill>
                <a:effectLst/>
                <a:latin typeface="Open Sans" panose="020B0606030504020204" pitchFamily="34" charset="0"/>
                <a:ea typeface="Calibri" panose="020F0502020204030204" pitchFamily="34" charset="0"/>
              </a:rPr>
              <a:t>Methylene Blue which is used to inactivate the virus, in Convalescent Plasma could reduce several coagulation factors, especially fibrinogen and factor VIII in convalescent plasma which can lead to bleeding manifestations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Circle: Hollow 7">
            <a:extLst>
              <a:ext uri="{FF2B5EF4-FFF2-40B4-BE49-F238E27FC236}">
                <a16:creationId xmlns:a16="http://schemas.microsoft.com/office/drawing/2014/main" id="{127654C4-5599-4AB7-85BE-8D39BF97B383}"/>
              </a:ext>
            </a:extLst>
          </p:cNvPr>
          <p:cNvSpPr/>
          <p:nvPr/>
        </p:nvSpPr>
        <p:spPr>
          <a:xfrm>
            <a:off x="1674055" y="3277773"/>
            <a:ext cx="1907346" cy="731520"/>
          </a:xfrm>
          <a:prstGeom prst="donut">
            <a:avLst>
              <a:gd name="adj" fmla="val 49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424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3C50-63C1-46C6-89E0-65D492D7E04B}"/>
              </a:ext>
            </a:extLst>
          </p:cNvPr>
          <p:cNvSpPr>
            <a:spLocks noGrp="1"/>
          </p:cNvSpPr>
          <p:nvPr>
            <p:ph type="title"/>
          </p:nvPr>
        </p:nvSpPr>
        <p:spPr>
          <a:xfrm>
            <a:off x="2634688" y="374901"/>
            <a:ext cx="8958693" cy="967132"/>
          </a:xfrm>
        </p:spPr>
        <p:txBody>
          <a:bodyPr anchor="ctr">
            <a:normAutofit/>
          </a:bodyPr>
          <a:lstStyle/>
          <a:p>
            <a:r>
              <a:rPr lang="en-US" dirty="0" err="1"/>
              <a:t>Covid</a:t>
            </a:r>
            <a:r>
              <a:rPr lang="en-US" dirty="0"/>
              <a:t> 19- An Interesting Case</a:t>
            </a:r>
          </a:p>
        </p:txBody>
      </p:sp>
      <p:sp>
        <p:nvSpPr>
          <p:cNvPr id="3" name="Subtitle 2">
            <a:extLst>
              <a:ext uri="{FF2B5EF4-FFF2-40B4-BE49-F238E27FC236}">
                <a16:creationId xmlns:a16="http://schemas.microsoft.com/office/drawing/2014/main" id="{66ED05BA-4683-4BDC-B6BC-7CE9773F3B29}"/>
              </a:ext>
            </a:extLst>
          </p:cNvPr>
          <p:cNvSpPr>
            <a:spLocks noGrp="1"/>
          </p:cNvSpPr>
          <p:nvPr>
            <p:ph idx="1"/>
          </p:nvPr>
        </p:nvSpPr>
        <p:spPr>
          <a:xfrm>
            <a:off x="7300687" y="1342033"/>
            <a:ext cx="4642339" cy="5201530"/>
          </a:xfrm>
          <a:solidFill>
            <a:schemeClr val="tx2">
              <a:lumMod val="50000"/>
            </a:schemeClr>
          </a:solidFill>
        </p:spPr>
        <p:txBody>
          <a:bodyPr>
            <a:normAutofit lnSpcReduction="10000"/>
          </a:bodyPr>
          <a:lstStyle/>
          <a:p>
            <a:pPr marL="0" indent="0">
              <a:buNone/>
            </a:pPr>
            <a:r>
              <a:rPr lang="en-US" sz="2800" u="sng" dirty="0">
                <a:solidFill>
                  <a:srgbClr val="CCECFF"/>
                </a:solidFill>
              </a:rPr>
              <a:t>Guide</a:t>
            </a:r>
          </a:p>
          <a:p>
            <a:pPr marL="0" indent="0">
              <a:buNone/>
            </a:pPr>
            <a:r>
              <a:rPr lang="en-US" sz="2400" dirty="0">
                <a:solidFill>
                  <a:srgbClr val="FFFF00"/>
                </a:solidFill>
              </a:rPr>
              <a:t>Dr P </a:t>
            </a:r>
            <a:r>
              <a:rPr lang="en-US" sz="2400" dirty="0" err="1">
                <a:solidFill>
                  <a:srgbClr val="FFFF00"/>
                </a:solidFill>
              </a:rPr>
              <a:t>P</a:t>
            </a:r>
            <a:r>
              <a:rPr lang="en-US" sz="2400" dirty="0">
                <a:solidFill>
                  <a:srgbClr val="FFFF00"/>
                </a:solidFill>
              </a:rPr>
              <a:t> Joshi, </a:t>
            </a:r>
            <a:r>
              <a:rPr lang="en-US" sz="2000" dirty="0">
                <a:solidFill>
                  <a:srgbClr val="FFFF00"/>
                </a:solidFill>
              </a:rPr>
              <a:t>Professor &amp; HOD</a:t>
            </a:r>
          </a:p>
          <a:p>
            <a:pPr marL="0" indent="0">
              <a:buNone/>
            </a:pPr>
            <a:endParaRPr lang="en-US" sz="2000" dirty="0">
              <a:solidFill>
                <a:srgbClr val="FFFF00"/>
              </a:solidFill>
            </a:endParaRPr>
          </a:p>
          <a:p>
            <a:pPr marL="0" indent="0">
              <a:buNone/>
            </a:pPr>
            <a:r>
              <a:rPr lang="en-US" sz="2400" b="1" u="sng" dirty="0">
                <a:solidFill>
                  <a:srgbClr val="CCECFF"/>
                </a:solidFill>
              </a:rPr>
              <a:t>Contributors</a:t>
            </a:r>
          </a:p>
          <a:p>
            <a:pPr marL="0" indent="0">
              <a:buNone/>
            </a:pPr>
            <a:r>
              <a:rPr lang="en-US" sz="2400" dirty="0">
                <a:solidFill>
                  <a:srgbClr val="FFFF00"/>
                </a:solidFill>
              </a:rPr>
              <a:t>Dr S D </a:t>
            </a:r>
            <a:r>
              <a:rPr lang="en-US" sz="2400" dirty="0" err="1">
                <a:solidFill>
                  <a:srgbClr val="FFFF00"/>
                </a:solidFill>
              </a:rPr>
              <a:t>Kumbhalkar</a:t>
            </a:r>
            <a:r>
              <a:rPr lang="en-US" sz="2400" dirty="0">
                <a:solidFill>
                  <a:srgbClr val="FFFF00"/>
                </a:solidFill>
              </a:rPr>
              <a:t>, </a:t>
            </a:r>
            <a:r>
              <a:rPr lang="en-US" sz="2000" dirty="0">
                <a:solidFill>
                  <a:srgbClr val="FFFF00"/>
                </a:solidFill>
              </a:rPr>
              <a:t>Professor</a:t>
            </a:r>
          </a:p>
          <a:p>
            <a:pPr marL="0" indent="0">
              <a:buNone/>
            </a:pPr>
            <a:r>
              <a:rPr lang="en-US" sz="2400" dirty="0">
                <a:solidFill>
                  <a:srgbClr val="FFFF00"/>
                </a:solidFill>
              </a:rPr>
              <a:t>Dr Amol Dube, </a:t>
            </a:r>
            <a:r>
              <a:rPr lang="en-US" sz="2000" dirty="0">
                <a:solidFill>
                  <a:srgbClr val="FFFF00"/>
                </a:solidFill>
              </a:rPr>
              <a:t>Associate Professor</a:t>
            </a:r>
          </a:p>
          <a:p>
            <a:pPr marL="0" indent="0">
              <a:buNone/>
            </a:pPr>
            <a:r>
              <a:rPr lang="en-US" sz="2400" dirty="0">
                <a:solidFill>
                  <a:srgbClr val="FFFF00"/>
                </a:solidFill>
              </a:rPr>
              <a:t>Dr Bharat Rathod, </a:t>
            </a:r>
            <a:r>
              <a:rPr lang="en-US" sz="2000" dirty="0">
                <a:solidFill>
                  <a:srgbClr val="FFFF00"/>
                </a:solidFill>
              </a:rPr>
              <a:t>Asst Professor</a:t>
            </a:r>
          </a:p>
          <a:p>
            <a:pPr marL="0" indent="0">
              <a:buNone/>
            </a:pPr>
            <a:r>
              <a:rPr lang="en-US" sz="2400" dirty="0">
                <a:solidFill>
                  <a:srgbClr val="FFFF00"/>
                </a:solidFill>
              </a:rPr>
              <a:t>Dr Anant </a:t>
            </a:r>
            <a:r>
              <a:rPr lang="en-US" sz="2400" dirty="0" err="1">
                <a:solidFill>
                  <a:srgbClr val="FFFF00"/>
                </a:solidFill>
              </a:rPr>
              <a:t>Pilawan</a:t>
            </a:r>
            <a:r>
              <a:rPr lang="en-US" sz="2400" dirty="0">
                <a:solidFill>
                  <a:srgbClr val="FFFF00"/>
                </a:solidFill>
              </a:rPr>
              <a:t>, </a:t>
            </a:r>
            <a:r>
              <a:rPr lang="en-US" sz="2000" dirty="0">
                <a:solidFill>
                  <a:srgbClr val="FFFF00"/>
                </a:solidFill>
              </a:rPr>
              <a:t>Asst Professor </a:t>
            </a:r>
          </a:p>
          <a:p>
            <a:pPr marL="0" indent="0">
              <a:buNone/>
            </a:pPr>
            <a:r>
              <a:rPr lang="en-US" sz="2400" b="1" dirty="0">
                <a:solidFill>
                  <a:schemeClr val="accent6">
                    <a:lumMod val="60000"/>
                    <a:lumOff val="40000"/>
                  </a:schemeClr>
                </a:solidFill>
              </a:rPr>
              <a:t>Department of General Medicine</a:t>
            </a:r>
          </a:p>
          <a:p>
            <a:pPr marL="0" indent="0">
              <a:buNone/>
            </a:pPr>
            <a:endParaRPr lang="en-US" sz="2400" dirty="0">
              <a:solidFill>
                <a:srgbClr val="FFFF00"/>
              </a:solidFill>
            </a:endParaRPr>
          </a:p>
          <a:p>
            <a:pPr marL="0" indent="0">
              <a:buNone/>
            </a:pPr>
            <a:r>
              <a:rPr lang="en-US" sz="2400" dirty="0">
                <a:solidFill>
                  <a:srgbClr val="FFFF00"/>
                </a:solidFill>
              </a:rPr>
              <a:t>Dr Richa </a:t>
            </a:r>
            <a:r>
              <a:rPr lang="en-US" sz="2400" dirty="0" err="1">
                <a:solidFill>
                  <a:srgbClr val="FFFF00"/>
                </a:solidFill>
              </a:rPr>
              <a:t>Juneja</a:t>
            </a:r>
            <a:r>
              <a:rPr lang="en-US" sz="2400" dirty="0">
                <a:solidFill>
                  <a:srgbClr val="FFFF00"/>
                </a:solidFill>
              </a:rPr>
              <a:t>, </a:t>
            </a:r>
            <a:r>
              <a:rPr lang="en-US" sz="2000" dirty="0" err="1">
                <a:solidFill>
                  <a:srgbClr val="FFFF00"/>
                </a:solidFill>
              </a:rPr>
              <a:t>Haematologist</a:t>
            </a:r>
            <a:endParaRPr lang="en-US" sz="2400" dirty="0">
              <a:solidFill>
                <a:srgbClr val="FFFF00"/>
              </a:solidFill>
            </a:endParaRPr>
          </a:p>
          <a:p>
            <a:pPr marL="0" indent="0">
              <a:buNone/>
            </a:pPr>
            <a:r>
              <a:rPr lang="en-US" sz="2400" b="1" dirty="0">
                <a:solidFill>
                  <a:schemeClr val="accent6">
                    <a:lumMod val="60000"/>
                    <a:lumOff val="40000"/>
                  </a:schemeClr>
                </a:solidFill>
              </a:rPr>
              <a:t>Dept of Pathology</a:t>
            </a:r>
          </a:p>
        </p:txBody>
      </p:sp>
      <p:sp>
        <p:nvSpPr>
          <p:cNvPr id="4" name="Subtitle 2">
            <a:extLst>
              <a:ext uri="{FF2B5EF4-FFF2-40B4-BE49-F238E27FC236}">
                <a16:creationId xmlns:a16="http://schemas.microsoft.com/office/drawing/2014/main" id="{5FAB58A4-EA62-4238-83D2-7A0F63E0D2A8}"/>
              </a:ext>
            </a:extLst>
          </p:cNvPr>
          <p:cNvSpPr txBox="1">
            <a:spLocks/>
          </p:cNvSpPr>
          <p:nvPr/>
        </p:nvSpPr>
        <p:spPr>
          <a:xfrm>
            <a:off x="2322855" y="2230901"/>
            <a:ext cx="4977832" cy="3649395"/>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733" kern="1200">
                <a:solidFill>
                  <a:schemeClr val="bg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r>
              <a:rPr lang="en-US" sz="2800" b="1" u="sng" dirty="0">
                <a:solidFill>
                  <a:srgbClr val="FF0000"/>
                </a:solidFill>
              </a:rPr>
              <a:t>Presenter</a:t>
            </a:r>
          </a:p>
          <a:p>
            <a:pPr marL="0" indent="0">
              <a:buFont typeface="Arial" pitchFamily="34" charset="0"/>
              <a:buNone/>
            </a:pPr>
            <a:r>
              <a:rPr lang="en-US" sz="2800" dirty="0">
                <a:solidFill>
                  <a:srgbClr val="FFFF00"/>
                </a:solidFill>
              </a:rPr>
              <a:t>Dr Rajashree Khot</a:t>
            </a:r>
          </a:p>
          <a:p>
            <a:pPr marL="0" indent="0">
              <a:buFont typeface="Arial" pitchFamily="34" charset="0"/>
              <a:buNone/>
            </a:pPr>
            <a:r>
              <a:rPr lang="en-US" sz="2800" dirty="0">
                <a:solidFill>
                  <a:srgbClr val="FFFF00"/>
                </a:solidFill>
              </a:rPr>
              <a:t>Associate Professor</a:t>
            </a:r>
          </a:p>
          <a:p>
            <a:pPr marL="0" indent="0">
              <a:buFont typeface="Arial" pitchFamily="34" charset="0"/>
              <a:buNone/>
            </a:pPr>
            <a:r>
              <a:rPr lang="en-US" sz="2800" dirty="0">
                <a:solidFill>
                  <a:srgbClr val="FFFF00"/>
                </a:solidFill>
              </a:rPr>
              <a:t>Department of General Medicine</a:t>
            </a:r>
          </a:p>
          <a:p>
            <a:pPr marL="0" indent="0">
              <a:buFont typeface="Arial" pitchFamily="34" charset="0"/>
              <a:buNone/>
            </a:pPr>
            <a:r>
              <a:rPr lang="en-US" sz="2800" dirty="0">
                <a:solidFill>
                  <a:srgbClr val="FFFF00"/>
                </a:solidFill>
              </a:rPr>
              <a:t>All India Institute of Medical Sciences</a:t>
            </a:r>
          </a:p>
          <a:p>
            <a:pPr marL="0" indent="0">
              <a:buFont typeface="Arial" pitchFamily="34" charset="0"/>
              <a:buNone/>
            </a:pPr>
            <a:r>
              <a:rPr lang="en-US" sz="2800" dirty="0">
                <a:solidFill>
                  <a:srgbClr val="FFFF00"/>
                </a:solidFill>
              </a:rPr>
              <a:t>Nagpur</a:t>
            </a:r>
          </a:p>
        </p:txBody>
      </p:sp>
    </p:spTree>
    <p:extLst>
      <p:ext uri="{BB962C8B-B14F-4D97-AF65-F5344CB8AC3E}">
        <p14:creationId xmlns:p14="http://schemas.microsoft.com/office/powerpoint/2010/main" val="38342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 calcmode="lin" valueType="num">
                                      <p:cBhvr>
                                        <p:cTn id="77"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8"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1CECC-8831-4E97-B3C3-611D22A98D1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a:off x="152401" y="438862"/>
            <a:ext cx="7798435" cy="4593206"/>
          </a:xfrm>
          <a:prstGeom prst="rect">
            <a:avLst/>
          </a:prstGeom>
        </p:spPr>
      </p:pic>
      <p:sp>
        <p:nvSpPr>
          <p:cNvPr id="4" name="TextBox 3">
            <a:extLst>
              <a:ext uri="{FF2B5EF4-FFF2-40B4-BE49-F238E27FC236}">
                <a16:creationId xmlns:a16="http://schemas.microsoft.com/office/drawing/2014/main" id="{33F65E45-B4E4-4EF5-9EA6-ED743FBD1205}"/>
              </a:ext>
            </a:extLst>
          </p:cNvPr>
          <p:cNvSpPr txBox="1"/>
          <p:nvPr/>
        </p:nvSpPr>
        <p:spPr>
          <a:xfrm>
            <a:off x="8740726" y="4321899"/>
            <a:ext cx="2806700" cy="1754326"/>
          </a:xfrm>
          <a:prstGeom prst="rect">
            <a:avLst/>
          </a:prstGeom>
          <a:solidFill>
            <a:srgbClr val="CCFF99"/>
          </a:solidFill>
        </p:spPr>
        <p:txBody>
          <a:bodyPr wrap="square" rtlCol="0">
            <a:spAutoFit/>
          </a:bodyPr>
          <a:lstStyle/>
          <a:p>
            <a:r>
              <a:rPr lang="en-US" sz="3600" dirty="0"/>
              <a:t>Let’s Fight Corona Together</a:t>
            </a:r>
          </a:p>
        </p:txBody>
      </p:sp>
      <p:sp>
        <p:nvSpPr>
          <p:cNvPr id="5" name="Rectangle 4">
            <a:extLst>
              <a:ext uri="{FF2B5EF4-FFF2-40B4-BE49-F238E27FC236}">
                <a16:creationId xmlns:a16="http://schemas.microsoft.com/office/drawing/2014/main" id="{8B923182-2B6C-45DF-BE7F-F7B3CD028EA3}"/>
              </a:ext>
            </a:extLst>
          </p:cNvPr>
          <p:cNvSpPr/>
          <p:nvPr/>
        </p:nvSpPr>
        <p:spPr>
          <a:xfrm>
            <a:off x="1138436" y="5032067"/>
            <a:ext cx="6308330"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THANK YOU</a:t>
            </a:r>
          </a:p>
        </p:txBody>
      </p:sp>
      <p:sp>
        <p:nvSpPr>
          <p:cNvPr id="2" name="TextBox 1">
            <a:extLst>
              <a:ext uri="{FF2B5EF4-FFF2-40B4-BE49-F238E27FC236}">
                <a16:creationId xmlns:a16="http://schemas.microsoft.com/office/drawing/2014/main" id="{A62EA83D-D71F-4CED-AB2D-E0A6E03C0D3C}"/>
              </a:ext>
            </a:extLst>
          </p:cNvPr>
          <p:cNvSpPr txBox="1"/>
          <p:nvPr/>
        </p:nvSpPr>
        <p:spPr>
          <a:xfrm>
            <a:off x="8266039" y="1845631"/>
            <a:ext cx="3756074" cy="2031325"/>
          </a:xfrm>
          <a:prstGeom prst="rect">
            <a:avLst/>
          </a:prstGeom>
          <a:solidFill>
            <a:schemeClr val="accent3">
              <a:lumMod val="40000"/>
              <a:lumOff val="60000"/>
            </a:schemeClr>
          </a:solidFill>
        </p:spPr>
        <p:txBody>
          <a:bodyPr wrap="square" rtlCol="0">
            <a:spAutoFit/>
          </a:bodyPr>
          <a:lstStyle/>
          <a:p>
            <a:r>
              <a:rPr lang="en-US" sz="2400" dirty="0"/>
              <a:t>Acknowledgement</a:t>
            </a:r>
          </a:p>
          <a:p>
            <a:endParaRPr lang="en-US" dirty="0"/>
          </a:p>
          <a:p>
            <a:r>
              <a:rPr lang="en-US" sz="2400" dirty="0"/>
              <a:t>Director AIIMS</a:t>
            </a:r>
          </a:p>
          <a:p>
            <a:r>
              <a:rPr lang="en-US" sz="2400" dirty="0" err="1"/>
              <a:t>Maj.Gen</a:t>
            </a:r>
            <a:r>
              <a:rPr lang="en-US" sz="2400" dirty="0"/>
              <a:t>. Dr Vibha Dutta SM</a:t>
            </a:r>
          </a:p>
          <a:p>
            <a:endParaRPr lang="en-US" dirty="0"/>
          </a:p>
          <a:p>
            <a:endParaRPr lang="en-US" dirty="0"/>
          </a:p>
        </p:txBody>
      </p:sp>
    </p:spTree>
    <p:extLst>
      <p:ext uri="{BB962C8B-B14F-4D97-AF65-F5344CB8AC3E}">
        <p14:creationId xmlns:p14="http://schemas.microsoft.com/office/powerpoint/2010/main" val="208655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D6FC-E246-4B06-B208-59BC1936B0DC}"/>
              </a:ext>
            </a:extLst>
          </p:cNvPr>
          <p:cNvSpPr>
            <a:spLocks noGrp="1"/>
          </p:cNvSpPr>
          <p:nvPr>
            <p:ph type="title"/>
          </p:nvPr>
        </p:nvSpPr>
        <p:spPr>
          <a:xfrm>
            <a:off x="598620" y="374901"/>
            <a:ext cx="10994760" cy="1018033"/>
          </a:xfrm>
        </p:spPr>
        <p:txBody>
          <a:bodyPr/>
          <a:lstStyle/>
          <a:p>
            <a:r>
              <a:rPr lang="en-US" dirty="0"/>
              <a:t>Overview</a:t>
            </a:r>
          </a:p>
        </p:txBody>
      </p:sp>
      <p:sp>
        <p:nvSpPr>
          <p:cNvPr id="3" name="Content Placeholder 2">
            <a:extLst>
              <a:ext uri="{FF2B5EF4-FFF2-40B4-BE49-F238E27FC236}">
                <a16:creationId xmlns:a16="http://schemas.microsoft.com/office/drawing/2014/main" id="{C9BA1513-FE91-4F17-BB69-6B6FF1C70627}"/>
              </a:ext>
            </a:extLst>
          </p:cNvPr>
          <p:cNvSpPr>
            <a:spLocks noGrp="1"/>
          </p:cNvSpPr>
          <p:nvPr>
            <p:ph idx="1"/>
          </p:nvPr>
        </p:nvSpPr>
        <p:spPr/>
        <p:txBody>
          <a:bodyPr/>
          <a:lstStyle/>
          <a:p>
            <a:r>
              <a:rPr lang="en-US" dirty="0"/>
              <a:t>Introduction</a:t>
            </a:r>
          </a:p>
          <a:p>
            <a:r>
              <a:rPr lang="en-US" dirty="0"/>
              <a:t>Case presentation</a:t>
            </a:r>
          </a:p>
          <a:p>
            <a:r>
              <a:rPr lang="en-US" dirty="0"/>
              <a:t>Problems</a:t>
            </a:r>
          </a:p>
          <a:p>
            <a:r>
              <a:rPr lang="en-US" dirty="0"/>
              <a:t>Discussion</a:t>
            </a:r>
          </a:p>
        </p:txBody>
      </p:sp>
    </p:spTree>
    <p:extLst>
      <p:ext uri="{BB962C8B-B14F-4D97-AF65-F5344CB8AC3E}">
        <p14:creationId xmlns:p14="http://schemas.microsoft.com/office/powerpoint/2010/main" val="3000571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4C14-FEAA-4961-AB31-D3FEF24A09B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988F574-3F19-4BD7-9539-0AF2622ED611}"/>
              </a:ext>
            </a:extLst>
          </p:cNvPr>
          <p:cNvSpPr>
            <a:spLocks noGrp="1"/>
          </p:cNvSpPr>
          <p:nvPr>
            <p:ph idx="1"/>
          </p:nvPr>
        </p:nvSpPr>
        <p:spPr/>
        <p:txBody>
          <a:bodyPr>
            <a:normAutofit/>
          </a:bodyPr>
          <a:lstStyle/>
          <a:p>
            <a:r>
              <a:rPr lang="en-US" sz="2400" b="0" i="0" dirty="0">
                <a:solidFill>
                  <a:srgbClr val="000000"/>
                </a:solidFill>
                <a:effectLst/>
                <a:latin typeface="Times New Roman" panose="02020603050405020304" pitchFamily="18" charset="0"/>
              </a:rPr>
              <a:t>Severe COVID-19 - Critical illness - Acute respiratory distress (ARDS) - Multi-organ failure (MOF) as its primary complications, eventually followed by intravascular coagulopathy.</a:t>
            </a:r>
          </a:p>
          <a:p>
            <a:r>
              <a:rPr lang="en-US" sz="2400" dirty="0"/>
              <a:t>Unique coagulopathy and procoagulant endothelial phenotype. </a:t>
            </a:r>
          </a:p>
          <a:p>
            <a:r>
              <a:rPr lang="en-US" sz="2400" dirty="0"/>
              <a:t>Systemic hypercoagulability and frequent venous thromboembolic events.</a:t>
            </a:r>
          </a:p>
          <a:p>
            <a:r>
              <a:rPr lang="en-US" sz="2400" dirty="0"/>
              <a:t>P</a:t>
            </a:r>
            <a:r>
              <a:rPr lang="en-US" sz="2400" b="0" i="0" dirty="0">
                <a:effectLst/>
              </a:rPr>
              <a:t>latelets are at the frontline of COVID-19 pathogenesis</a:t>
            </a:r>
            <a:endParaRPr lang="en-US" sz="2400" dirty="0"/>
          </a:p>
          <a:p>
            <a:r>
              <a:rPr lang="en-US" sz="2400" dirty="0"/>
              <a:t>Classically, Mild thrombocytopenia due to increased platelet consumption</a:t>
            </a:r>
          </a:p>
          <a:p>
            <a:r>
              <a:rPr lang="en-US" sz="2400" dirty="0"/>
              <a:t>Disseminated intravascular coagulopathy (DIC) and severe bleeding events are uncommon in COVID-19 patients. </a:t>
            </a:r>
          </a:p>
        </p:txBody>
      </p:sp>
    </p:spTree>
    <p:extLst>
      <p:ext uri="{BB962C8B-B14F-4D97-AF65-F5344CB8AC3E}">
        <p14:creationId xmlns:p14="http://schemas.microsoft.com/office/powerpoint/2010/main" val="3430698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E19C-80DF-4CFA-BCB9-E7F4B24088F8}"/>
              </a:ext>
            </a:extLst>
          </p:cNvPr>
          <p:cNvSpPr>
            <a:spLocks noGrp="1"/>
          </p:cNvSpPr>
          <p:nvPr>
            <p:ph type="title"/>
          </p:nvPr>
        </p:nvSpPr>
        <p:spPr/>
        <p:txBody>
          <a:bodyPr/>
          <a:lstStyle/>
          <a:p>
            <a:r>
              <a:rPr lang="en-US" dirty="0"/>
              <a:t>Clinical History</a:t>
            </a:r>
          </a:p>
        </p:txBody>
      </p:sp>
      <p:sp>
        <p:nvSpPr>
          <p:cNvPr id="3" name="Content Placeholder 2">
            <a:extLst>
              <a:ext uri="{FF2B5EF4-FFF2-40B4-BE49-F238E27FC236}">
                <a16:creationId xmlns:a16="http://schemas.microsoft.com/office/drawing/2014/main" id="{371E5966-2D02-4FAA-90EC-C73521BA41AA}"/>
              </a:ext>
            </a:extLst>
          </p:cNvPr>
          <p:cNvSpPr>
            <a:spLocks noGrp="1"/>
          </p:cNvSpPr>
          <p:nvPr>
            <p:ph idx="1"/>
          </p:nvPr>
        </p:nvSpPr>
        <p:spPr>
          <a:xfrm>
            <a:off x="351692" y="1631852"/>
            <a:ext cx="11241689" cy="5226147"/>
          </a:xfrm>
        </p:spPr>
        <p:txBody>
          <a:bodyPr>
            <a:normAutofit/>
          </a:bodyPr>
          <a:lstStyle/>
          <a:p>
            <a:r>
              <a:rPr lang="en-US" sz="2800" dirty="0"/>
              <a:t>55 years old , Male patient, Resident of a suburb in Nagpur (</a:t>
            </a:r>
            <a:r>
              <a:rPr lang="en-US" sz="2800" dirty="0" err="1"/>
              <a:t>Hudkeshwar</a:t>
            </a:r>
            <a:r>
              <a:rPr lang="en-US" sz="2800" dirty="0"/>
              <a:t>)</a:t>
            </a:r>
          </a:p>
          <a:p>
            <a:r>
              <a:rPr lang="en-US" sz="2800" dirty="0"/>
              <a:t>Admitted on 8/11/2020, 11.30 am</a:t>
            </a:r>
          </a:p>
          <a:p>
            <a:r>
              <a:rPr lang="en-US" sz="2800" dirty="0"/>
              <a:t>Chief complaints ------ Fever – 8 days</a:t>
            </a:r>
          </a:p>
          <a:p>
            <a:pPr marL="0" indent="0">
              <a:buNone/>
            </a:pPr>
            <a:r>
              <a:rPr lang="en-US" sz="2800" dirty="0"/>
              <a:t>			Dry Cough – 8 days</a:t>
            </a:r>
          </a:p>
          <a:p>
            <a:pPr marL="0" indent="0">
              <a:buNone/>
            </a:pPr>
            <a:r>
              <a:rPr lang="en-US" sz="2800" dirty="0"/>
              <a:t>			Breathlessness – 1 day</a:t>
            </a:r>
          </a:p>
          <a:p>
            <a:r>
              <a:rPr lang="en-US" sz="2800" dirty="0"/>
              <a:t>Comorbidities – Diabetes Mellitus – 17 years</a:t>
            </a:r>
          </a:p>
          <a:p>
            <a:pPr marL="0" indent="0">
              <a:buNone/>
            </a:pPr>
            <a:r>
              <a:rPr lang="en-US" sz="2800" dirty="0"/>
              <a:t>		     Hypertension – 8 years</a:t>
            </a:r>
          </a:p>
          <a:p>
            <a:pPr marL="0" indent="0">
              <a:buNone/>
            </a:pPr>
            <a:r>
              <a:rPr lang="en-US" sz="2800" dirty="0"/>
              <a:t>		     Pulmonary Tuberculosis – 5 years, complete treatment</a:t>
            </a:r>
          </a:p>
          <a:p>
            <a:r>
              <a:rPr lang="en-US" sz="2800" dirty="0"/>
              <a:t>Non-smoker, Non-Alcoholic, Non-tobacco chewer</a:t>
            </a:r>
          </a:p>
          <a:p>
            <a:r>
              <a:rPr lang="en-US" sz="2800" dirty="0">
                <a:solidFill>
                  <a:srgbClr val="FF0000"/>
                </a:solidFill>
              </a:rPr>
              <a:t>No h/o any bleeding in the past</a:t>
            </a:r>
          </a:p>
        </p:txBody>
      </p:sp>
      <p:sp>
        <p:nvSpPr>
          <p:cNvPr id="4" name="TextBox 3">
            <a:extLst>
              <a:ext uri="{FF2B5EF4-FFF2-40B4-BE49-F238E27FC236}">
                <a16:creationId xmlns:a16="http://schemas.microsoft.com/office/drawing/2014/main" id="{BBB0551E-AC9B-4D42-9D0E-66922E3B2892}"/>
              </a:ext>
            </a:extLst>
          </p:cNvPr>
          <p:cNvSpPr txBox="1"/>
          <p:nvPr/>
        </p:nvSpPr>
        <p:spPr>
          <a:xfrm>
            <a:off x="8328074" y="3123028"/>
            <a:ext cx="3265305" cy="1815882"/>
          </a:xfrm>
          <a:prstGeom prst="rect">
            <a:avLst/>
          </a:prstGeom>
          <a:solidFill>
            <a:srgbClr val="CCFF99"/>
          </a:solidFill>
        </p:spPr>
        <p:txBody>
          <a:bodyPr wrap="square" rtlCol="0">
            <a:spAutoFit/>
          </a:bodyPr>
          <a:lstStyle/>
          <a:p>
            <a:r>
              <a:rPr lang="en-US" sz="2800" dirty="0"/>
              <a:t>COVID 19 positive </a:t>
            </a:r>
          </a:p>
          <a:p>
            <a:r>
              <a:rPr lang="en-US" sz="2800" dirty="0"/>
              <a:t>    by </a:t>
            </a:r>
            <a:r>
              <a:rPr lang="en-US" sz="2800" b="1" dirty="0"/>
              <a:t>RT PCR, </a:t>
            </a:r>
          </a:p>
          <a:p>
            <a:r>
              <a:rPr lang="en-US" sz="2800" dirty="0"/>
              <a:t> 1 day before,</a:t>
            </a:r>
          </a:p>
          <a:p>
            <a:r>
              <a:rPr lang="en-US" sz="2800" dirty="0"/>
              <a:t> CT (N) = 30.22</a:t>
            </a:r>
          </a:p>
        </p:txBody>
      </p:sp>
    </p:spTree>
    <p:extLst>
      <p:ext uri="{BB962C8B-B14F-4D97-AF65-F5344CB8AC3E}">
        <p14:creationId xmlns:p14="http://schemas.microsoft.com/office/powerpoint/2010/main" val="17691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3C270-5C50-4C0A-8DD6-0E6EDE4C5DA0}"/>
              </a:ext>
            </a:extLst>
          </p:cNvPr>
          <p:cNvSpPr>
            <a:spLocks noGrp="1"/>
          </p:cNvSpPr>
          <p:nvPr>
            <p:ph type="title"/>
          </p:nvPr>
        </p:nvSpPr>
        <p:spPr/>
        <p:txBody>
          <a:bodyPr/>
          <a:lstStyle/>
          <a:p>
            <a:r>
              <a:rPr lang="en-US" dirty="0"/>
              <a:t>Exam &amp; Baseline Investigations</a:t>
            </a:r>
          </a:p>
        </p:txBody>
      </p:sp>
      <p:sp>
        <p:nvSpPr>
          <p:cNvPr id="3" name="Content Placeholder 2">
            <a:extLst>
              <a:ext uri="{FF2B5EF4-FFF2-40B4-BE49-F238E27FC236}">
                <a16:creationId xmlns:a16="http://schemas.microsoft.com/office/drawing/2014/main" id="{98F0D9C2-9131-4027-8D2B-49C1DD1EAFF4}"/>
              </a:ext>
            </a:extLst>
          </p:cNvPr>
          <p:cNvSpPr>
            <a:spLocks noGrp="1"/>
          </p:cNvSpPr>
          <p:nvPr>
            <p:ph idx="1"/>
          </p:nvPr>
        </p:nvSpPr>
        <p:spPr>
          <a:xfrm>
            <a:off x="482507" y="1794737"/>
            <a:ext cx="10994760" cy="4479347"/>
          </a:xfrm>
        </p:spPr>
        <p:txBody>
          <a:bodyPr/>
          <a:lstStyle/>
          <a:p>
            <a:r>
              <a:rPr lang="en-US" sz="2800" dirty="0"/>
              <a:t>Spo2 – 94%</a:t>
            </a:r>
          </a:p>
          <a:p>
            <a:r>
              <a:rPr lang="en-US" sz="2800" dirty="0"/>
              <a:t>6 min walk test - Spo2 – 90%</a:t>
            </a:r>
          </a:p>
          <a:p>
            <a:r>
              <a:rPr lang="en-US" sz="2800" dirty="0"/>
              <a:t>Gen exam –-- HR – 98</a:t>
            </a:r>
          </a:p>
          <a:p>
            <a:pPr marL="0" indent="0">
              <a:buNone/>
            </a:pPr>
            <a:r>
              <a:rPr lang="en-US" sz="2800" dirty="0"/>
              <a:t>		BP – 130/80</a:t>
            </a:r>
          </a:p>
          <a:p>
            <a:r>
              <a:rPr lang="en-US" sz="2800" dirty="0"/>
              <a:t>Systemic exam - Normal</a:t>
            </a:r>
          </a:p>
          <a:p>
            <a:r>
              <a:rPr lang="en-US" sz="2800" dirty="0"/>
              <a:t>Admission blood glucose – 265 mg/dl </a:t>
            </a:r>
          </a:p>
          <a:p>
            <a:pPr marL="0" indent="0">
              <a:buNone/>
            </a:pPr>
            <a:r>
              <a:rPr lang="en-US" sz="2800" dirty="0"/>
              <a:t>     (uncontrolled Diabetes) - HbA1c =10.9%</a:t>
            </a:r>
          </a:p>
        </p:txBody>
      </p:sp>
      <p:sp>
        <p:nvSpPr>
          <p:cNvPr id="4" name="TextBox 3">
            <a:extLst>
              <a:ext uri="{FF2B5EF4-FFF2-40B4-BE49-F238E27FC236}">
                <a16:creationId xmlns:a16="http://schemas.microsoft.com/office/drawing/2014/main" id="{1736BD85-C94C-404D-B3B4-D09D7BFCC70A}"/>
              </a:ext>
            </a:extLst>
          </p:cNvPr>
          <p:cNvSpPr txBox="1"/>
          <p:nvPr/>
        </p:nvSpPr>
        <p:spPr>
          <a:xfrm>
            <a:off x="7445825" y="660298"/>
            <a:ext cx="4296229" cy="6001643"/>
          </a:xfrm>
          <a:prstGeom prst="rect">
            <a:avLst/>
          </a:prstGeom>
          <a:solidFill>
            <a:schemeClr val="accent6">
              <a:lumMod val="60000"/>
              <a:lumOff val="40000"/>
            </a:schemeClr>
          </a:solidFill>
        </p:spPr>
        <p:txBody>
          <a:bodyPr wrap="square" rtlCol="0">
            <a:spAutoFit/>
          </a:bodyPr>
          <a:lstStyle/>
          <a:p>
            <a:pPr algn="ctr" rtl="0" eaLnBrk="1" fontAlgn="t" latinLnBrk="0" hangingPunct="1">
              <a:lnSpc>
                <a:spcPct val="150000"/>
              </a:lnSpc>
              <a:spcBef>
                <a:spcPts val="0"/>
              </a:spcBef>
              <a:spcAft>
                <a:spcPts val="0"/>
              </a:spcAft>
            </a:pPr>
            <a:r>
              <a:rPr lang="en-US" sz="2800" b="1" i="0" u="sng" strike="noStrike" kern="1200" dirty="0">
                <a:effectLst/>
                <a:latin typeface="Calibri" panose="020F0502020204030204" pitchFamily="34" charset="0"/>
              </a:rPr>
              <a:t>Baseline Investigations</a:t>
            </a: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i="0" u="none" strike="noStrike" kern="1200" dirty="0">
                <a:effectLst/>
                <a:latin typeface="Calibri" panose="020F0502020204030204" pitchFamily="34" charset="0"/>
              </a:rPr>
              <a:t>Hb%(</a:t>
            </a:r>
            <a:r>
              <a:rPr lang="en-US" sz="2400" b="1" i="0" u="none" strike="noStrike" kern="1200" dirty="0" err="1">
                <a:effectLst/>
                <a:latin typeface="Calibri" panose="020F0502020204030204" pitchFamily="34" charset="0"/>
              </a:rPr>
              <a:t>gms</a:t>
            </a:r>
            <a:r>
              <a:rPr lang="en-US" sz="2400" b="1" i="0" u="none" strike="noStrike" kern="1200" dirty="0">
                <a:effectLst/>
                <a:latin typeface="Calibri" panose="020F0502020204030204" pitchFamily="34" charset="0"/>
              </a:rPr>
              <a:t>/dl)</a:t>
            </a:r>
            <a:r>
              <a:rPr lang="en-US" sz="2400" b="1" dirty="0">
                <a:latin typeface="Arial" panose="020B0604020202020204" pitchFamily="34" charset="0"/>
              </a:rPr>
              <a:t> -</a:t>
            </a:r>
            <a:r>
              <a:rPr lang="en-US" sz="2400" b="1" i="0" u="none" strike="noStrike" kern="1200" dirty="0">
                <a:effectLst/>
                <a:latin typeface="Calibri" panose="020F0502020204030204" pitchFamily="34" charset="0"/>
              </a:rPr>
              <a:t>12.8</a:t>
            </a:r>
            <a:endParaRPr lang="en-US" sz="2400" b="1" i="0" u="none" strike="noStrike" dirty="0">
              <a:effectLst/>
              <a:latin typeface="Arial" panose="020B0604020202020204" pitchFamily="34" charset="0"/>
            </a:endParaRP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i="0" u="none" strike="noStrike" kern="1200" dirty="0">
                <a:solidFill>
                  <a:srgbClr val="000000"/>
                </a:solidFill>
                <a:effectLst/>
                <a:latin typeface="Calibri" panose="020F0502020204030204" pitchFamily="34" charset="0"/>
              </a:rPr>
              <a:t>TLC/cu mm</a:t>
            </a:r>
            <a:r>
              <a:rPr lang="en-US" sz="2400" b="1" dirty="0">
                <a:latin typeface="Arial" panose="020B0604020202020204" pitchFamily="34" charset="0"/>
              </a:rPr>
              <a:t> - </a:t>
            </a:r>
            <a:r>
              <a:rPr lang="en-US" sz="2400" b="1" i="0" u="none" strike="noStrike" kern="1200" dirty="0">
                <a:solidFill>
                  <a:srgbClr val="000000"/>
                </a:solidFill>
                <a:effectLst/>
                <a:latin typeface="Calibri" panose="020F0502020204030204" pitchFamily="34" charset="0"/>
              </a:rPr>
              <a:t>8490</a:t>
            </a:r>
            <a:endParaRPr lang="en-US" sz="2400" b="1" i="0" u="none" strike="noStrike" dirty="0">
              <a:effectLst/>
              <a:latin typeface="Arial" panose="020B0604020202020204" pitchFamily="34" charset="0"/>
            </a:endParaRP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i="0" u="none" strike="noStrike" kern="1200" dirty="0">
                <a:solidFill>
                  <a:srgbClr val="000000"/>
                </a:solidFill>
                <a:effectLst/>
                <a:latin typeface="Calibri" panose="020F0502020204030204" pitchFamily="34" charset="0"/>
              </a:rPr>
              <a:t>NLR</a:t>
            </a:r>
            <a:r>
              <a:rPr lang="en-US" sz="2400" b="1" dirty="0">
                <a:latin typeface="Arial" panose="020B0604020202020204" pitchFamily="34" charset="0"/>
              </a:rPr>
              <a:t>-- </a:t>
            </a:r>
            <a:r>
              <a:rPr lang="en-US" sz="2400" b="1" i="0" u="none" strike="noStrike" kern="1200" dirty="0">
                <a:solidFill>
                  <a:srgbClr val="000000"/>
                </a:solidFill>
                <a:effectLst/>
                <a:latin typeface="Calibri" panose="020F0502020204030204" pitchFamily="34" charset="0"/>
              </a:rPr>
              <a:t>3.8</a:t>
            </a:r>
            <a:endParaRPr lang="en-US" sz="2400" b="1" i="0" u="none" strike="noStrike" dirty="0">
              <a:effectLst/>
              <a:latin typeface="Arial" panose="020B0604020202020204" pitchFamily="34" charset="0"/>
            </a:endParaRP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i="0" u="none" strike="noStrike" kern="1200" dirty="0">
                <a:solidFill>
                  <a:srgbClr val="000000"/>
                </a:solidFill>
                <a:effectLst/>
                <a:latin typeface="Calibri" panose="020F0502020204030204" pitchFamily="34" charset="0"/>
              </a:rPr>
              <a:t>Platelets/cu mm</a:t>
            </a:r>
            <a:r>
              <a:rPr lang="en-US" sz="2400" b="1" dirty="0">
                <a:latin typeface="Arial" panose="020B0604020202020204" pitchFamily="34" charset="0"/>
              </a:rPr>
              <a:t> - </a:t>
            </a:r>
            <a:r>
              <a:rPr lang="en-US" sz="2400" b="1" i="0" u="none" strike="noStrike" kern="1200" dirty="0">
                <a:solidFill>
                  <a:srgbClr val="000000"/>
                </a:solidFill>
                <a:effectLst/>
                <a:latin typeface="Calibri" panose="020F0502020204030204" pitchFamily="34" charset="0"/>
              </a:rPr>
              <a:t>2,67,000</a:t>
            </a: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dirty="0">
                <a:solidFill>
                  <a:srgbClr val="000000"/>
                </a:solidFill>
                <a:latin typeface="Calibri" panose="020F0502020204030204" pitchFamily="34" charset="0"/>
              </a:rPr>
              <a:t>Sr Bilirubin – 0.85 mg/dl</a:t>
            </a:r>
            <a:endParaRPr lang="en-US" sz="2400" b="1" i="0" u="none" strike="noStrike" dirty="0">
              <a:effectLst/>
              <a:latin typeface="Arial" panose="020B0604020202020204" pitchFamily="34" charset="0"/>
            </a:endParaRP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i="0" u="none" strike="noStrike" kern="1200" dirty="0">
                <a:solidFill>
                  <a:srgbClr val="FF0000"/>
                </a:solidFill>
                <a:effectLst/>
                <a:latin typeface="Calibri" panose="020F0502020204030204" pitchFamily="34" charset="0"/>
              </a:rPr>
              <a:t>AST</a:t>
            </a:r>
            <a:r>
              <a:rPr lang="en-US" sz="2400" b="1" dirty="0">
                <a:solidFill>
                  <a:srgbClr val="FF0000"/>
                </a:solidFill>
                <a:latin typeface="Arial" panose="020B0604020202020204" pitchFamily="34" charset="0"/>
              </a:rPr>
              <a:t> - </a:t>
            </a:r>
            <a:r>
              <a:rPr lang="en-US" sz="2400" b="1" i="0" u="none" strike="noStrike" kern="1200" dirty="0">
                <a:solidFill>
                  <a:srgbClr val="FF0000"/>
                </a:solidFill>
                <a:effectLst/>
                <a:latin typeface="Calibri" panose="020F0502020204030204" pitchFamily="34" charset="0"/>
              </a:rPr>
              <a:t>192.1 IU/L</a:t>
            </a:r>
            <a:endParaRPr lang="en-US" sz="2400" b="1" i="0" u="none" strike="noStrike" dirty="0">
              <a:solidFill>
                <a:srgbClr val="FF0000"/>
              </a:solidFill>
              <a:effectLst/>
              <a:latin typeface="Arial" panose="020B0604020202020204" pitchFamily="34" charset="0"/>
            </a:endParaRP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i="0" u="none" strike="noStrike" kern="1200" dirty="0">
                <a:solidFill>
                  <a:srgbClr val="FF0000"/>
                </a:solidFill>
                <a:effectLst/>
                <a:latin typeface="Calibri" panose="020F0502020204030204" pitchFamily="34" charset="0"/>
              </a:rPr>
              <a:t>ALT</a:t>
            </a:r>
            <a:r>
              <a:rPr lang="en-US" sz="2400" b="1" dirty="0">
                <a:solidFill>
                  <a:srgbClr val="FF0000"/>
                </a:solidFill>
                <a:latin typeface="Arial" panose="020B0604020202020204" pitchFamily="34" charset="0"/>
              </a:rPr>
              <a:t> - </a:t>
            </a:r>
            <a:r>
              <a:rPr lang="en-US" sz="2400" b="1" i="0" u="none" strike="noStrike" kern="1200" dirty="0">
                <a:solidFill>
                  <a:srgbClr val="FF0000"/>
                </a:solidFill>
                <a:effectLst/>
                <a:latin typeface="Calibri" panose="020F0502020204030204" pitchFamily="34" charset="0"/>
              </a:rPr>
              <a:t>186.5 IU/L</a:t>
            </a:r>
            <a:endParaRPr lang="en-US" sz="2400" b="1" i="0" u="none" strike="noStrike" dirty="0">
              <a:solidFill>
                <a:srgbClr val="FF0000"/>
              </a:solidFill>
              <a:effectLst/>
              <a:latin typeface="Arial" panose="020B0604020202020204" pitchFamily="34" charset="0"/>
            </a:endParaRP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i="0" u="none" strike="noStrike" kern="1200" dirty="0">
                <a:solidFill>
                  <a:srgbClr val="FF0000"/>
                </a:solidFill>
                <a:effectLst/>
                <a:latin typeface="Calibri" panose="020F0502020204030204" pitchFamily="34" charset="0"/>
              </a:rPr>
              <a:t>Sr Creatinine</a:t>
            </a:r>
            <a:r>
              <a:rPr lang="en-US" sz="2400" b="1" dirty="0">
                <a:solidFill>
                  <a:srgbClr val="FF0000"/>
                </a:solidFill>
                <a:latin typeface="Arial" panose="020B0604020202020204" pitchFamily="34" charset="0"/>
              </a:rPr>
              <a:t> - </a:t>
            </a:r>
            <a:r>
              <a:rPr lang="en-US" sz="2400" b="1" i="0" u="none" strike="noStrike" kern="1200" dirty="0">
                <a:solidFill>
                  <a:srgbClr val="FF0000"/>
                </a:solidFill>
                <a:effectLst/>
                <a:latin typeface="Calibri" panose="020F0502020204030204" pitchFamily="34" charset="0"/>
              </a:rPr>
              <a:t>1.8 mg/dl</a:t>
            </a:r>
          </a:p>
          <a:p>
            <a:pPr marL="342900" indent="-342900" algn="l" rtl="0" eaLnBrk="1" fontAlgn="t" latinLnBrk="0" hangingPunct="1">
              <a:lnSpc>
                <a:spcPct val="150000"/>
              </a:lnSpc>
              <a:spcBef>
                <a:spcPts val="0"/>
              </a:spcBef>
              <a:spcAft>
                <a:spcPts val="0"/>
              </a:spcAft>
              <a:buFont typeface="Wingdings" panose="05000000000000000000" pitchFamily="2" charset="2"/>
              <a:buChar char="Ø"/>
            </a:pPr>
            <a:r>
              <a:rPr lang="en-US" sz="2400" b="1" dirty="0">
                <a:solidFill>
                  <a:srgbClr val="FF0000"/>
                </a:solidFill>
                <a:latin typeface="Calibri" panose="020F0502020204030204" pitchFamily="34" charset="0"/>
              </a:rPr>
              <a:t>ECG – Normal, Trop I -Neg</a:t>
            </a:r>
            <a:endParaRPr lang="en-US" sz="2400" b="1" i="0" u="none" strike="noStrike" dirty="0">
              <a:solidFill>
                <a:srgbClr val="FF0000"/>
              </a:solidFill>
              <a:effectLst/>
              <a:latin typeface="Arial" panose="020B0604020202020204" pitchFamily="34" charset="0"/>
            </a:endParaRPr>
          </a:p>
          <a:p>
            <a:pPr marL="285750" indent="-285750" algn="l" rtl="0" eaLnBrk="1" fontAlgn="t" latinLnBrk="0" hangingPunct="1">
              <a:spcBef>
                <a:spcPts val="0"/>
              </a:spcBef>
              <a:spcAft>
                <a:spcPts val="0"/>
              </a:spcAft>
              <a:buFont typeface="Wingdings" panose="05000000000000000000" pitchFamily="2" charset="2"/>
              <a:buChar char="Ø"/>
            </a:pPr>
            <a:endParaRPr lang="en-US" sz="1800" b="0" i="0" u="none" strike="noStrike" dirty="0">
              <a:effectLst/>
              <a:latin typeface="Arial" panose="020B0604020202020204" pitchFamily="34" charset="0"/>
            </a:endParaRPr>
          </a:p>
        </p:txBody>
      </p:sp>
      <p:sp>
        <p:nvSpPr>
          <p:cNvPr id="6" name="Oval 5">
            <a:extLst>
              <a:ext uri="{FF2B5EF4-FFF2-40B4-BE49-F238E27FC236}">
                <a16:creationId xmlns:a16="http://schemas.microsoft.com/office/drawing/2014/main" id="{50C0960E-1C71-4AAB-9F2B-7407C6956818}"/>
              </a:ext>
            </a:extLst>
          </p:cNvPr>
          <p:cNvSpPr/>
          <p:nvPr/>
        </p:nvSpPr>
        <p:spPr>
          <a:xfrm>
            <a:off x="449944" y="3661119"/>
            <a:ext cx="6731094" cy="3069771"/>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t" latinLnBrk="0" hangingPunct="1">
              <a:spcBef>
                <a:spcPts val="0"/>
              </a:spcBef>
              <a:spcAft>
                <a:spcPts val="0"/>
              </a:spcAft>
            </a:pPr>
            <a:r>
              <a:rPr lang="en-US" sz="2400" b="1" i="0" u="sng" strike="noStrike" kern="1200" dirty="0">
                <a:solidFill>
                  <a:srgbClr val="000000"/>
                </a:solidFill>
                <a:effectLst/>
                <a:latin typeface="Calibri" panose="020F0502020204030204" pitchFamily="34" charset="0"/>
              </a:rPr>
              <a:t>Inflammatory Markers</a:t>
            </a:r>
          </a:p>
          <a:p>
            <a:pPr marL="0" algn="ctr" rtl="0" eaLnBrk="1" fontAlgn="t" latinLnBrk="0" hangingPunct="1">
              <a:spcBef>
                <a:spcPts val="0"/>
              </a:spcBef>
              <a:spcAft>
                <a:spcPts val="0"/>
              </a:spcAft>
            </a:pPr>
            <a:endParaRPr lang="en-US" sz="2400" b="1" i="0" u="sng" strike="noStrike" kern="1200" dirty="0">
              <a:solidFill>
                <a:srgbClr val="000000"/>
              </a:solidFill>
              <a:effectLst/>
              <a:latin typeface="Calibri" panose="020F0502020204030204" pitchFamily="34" charset="0"/>
            </a:endParaRPr>
          </a:p>
          <a:p>
            <a:pPr marL="342900" indent="-342900" rtl="0" eaLnBrk="1" fontAlgn="t" latinLnBrk="0" hangingPunct="1">
              <a:spcBef>
                <a:spcPts val="0"/>
              </a:spcBef>
              <a:spcAft>
                <a:spcPts val="0"/>
              </a:spcAft>
              <a:buFont typeface="Wingdings" panose="05000000000000000000" pitchFamily="2" charset="2"/>
              <a:buChar char="ü"/>
            </a:pPr>
            <a:r>
              <a:rPr lang="en-US" sz="2400" b="1" i="0" u="none" strike="noStrike" kern="1200" dirty="0">
                <a:solidFill>
                  <a:srgbClr val="000000"/>
                </a:solidFill>
                <a:effectLst/>
                <a:latin typeface="Calibri" panose="020F0502020204030204" pitchFamily="34" charset="0"/>
              </a:rPr>
              <a:t>Sr CRP</a:t>
            </a:r>
            <a:r>
              <a:rPr lang="en-US" sz="2400" b="1" dirty="0">
                <a:latin typeface="Arial" panose="020B0604020202020204" pitchFamily="34" charset="0"/>
              </a:rPr>
              <a:t> – </a:t>
            </a:r>
            <a:r>
              <a:rPr lang="en-US" sz="2400" b="1" i="0" u="none" strike="noStrike" kern="1200" dirty="0">
                <a:solidFill>
                  <a:srgbClr val="FF0000"/>
                </a:solidFill>
                <a:effectLst/>
                <a:latin typeface="Calibri" panose="020F0502020204030204" pitchFamily="34" charset="0"/>
              </a:rPr>
              <a:t>35 mg/L</a:t>
            </a:r>
            <a:endParaRPr lang="en-US" sz="2400" b="1" i="0" u="none" strike="noStrike" dirty="0">
              <a:solidFill>
                <a:srgbClr val="FF0000"/>
              </a:solidFill>
              <a:effectLst/>
              <a:latin typeface="Arial" panose="020B0604020202020204" pitchFamily="34" charset="0"/>
            </a:endParaRPr>
          </a:p>
          <a:p>
            <a:pPr marL="342900" indent="-342900" rtl="0" eaLnBrk="1" fontAlgn="t" latinLnBrk="0" hangingPunct="1">
              <a:spcBef>
                <a:spcPts val="0"/>
              </a:spcBef>
              <a:spcAft>
                <a:spcPts val="0"/>
              </a:spcAft>
              <a:buFont typeface="Wingdings" panose="05000000000000000000" pitchFamily="2" charset="2"/>
              <a:buChar char="ü"/>
            </a:pPr>
            <a:r>
              <a:rPr lang="en-US" sz="2400" b="1" i="0" u="none" strike="noStrike" kern="1200" dirty="0">
                <a:solidFill>
                  <a:srgbClr val="000000"/>
                </a:solidFill>
                <a:effectLst/>
                <a:latin typeface="Calibri" panose="020F0502020204030204" pitchFamily="34" charset="0"/>
              </a:rPr>
              <a:t>Sr Ferritin</a:t>
            </a:r>
            <a:r>
              <a:rPr lang="en-US" sz="2400" b="1" dirty="0">
                <a:latin typeface="Arial" panose="020B0604020202020204" pitchFamily="34" charset="0"/>
              </a:rPr>
              <a:t> - </a:t>
            </a:r>
            <a:r>
              <a:rPr lang="en-US" sz="2400" b="1" i="0" u="none" strike="noStrike" kern="1200" dirty="0">
                <a:solidFill>
                  <a:srgbClr val="FF0000"/>
                </a:solidFill>
                <a:effectLst/>
                <a:latin typeface="Calibri" panose="020F0502020204030204" pitchFamily="34" charset="0"/>
              </a:rPr>
              <a:t>975.7 </a:t>
            </a:r>
            <a:r>
              <a:rPr lang="en-US" sz="2400" b="1" i="0" u="none" strike="noStrike" kern="1200" dirty="0" err="1">
                <a:solidFill>
                  <a:srgbClr val="FF0000"/>
                </a:solidFill>
                <a:effectLst/>
                <a:latin typeface="Calibri" panose="020F0502020204030204" pitchFamily="34" charset="0"/>
              </a:rPr>
              <a:t>ngm</a:t>
            </a:r>
            <a:r>
              <a:rPr lang="en-US" sz="2400" b="1" i="0" u="none" strike="noStrike" kern="1200" dirty="0">
                <a:solidFill>
                  <a:srgbClr val="FF0000"/>
                </a:solidFill>
                <a:effectLst/>
                <a:latin typeface="Calibri" panose="020F0502020204030204" pitchFamily="34" charset="0"/>
              </a:rPr>
              <a:t>/ml</a:t>
            </a:r>
            <a:endParaRPr lang="en-US" sz="2400" b="1" i="0" u="none" strike="noStrike" dirty="0">
              <a:solidFill>
                <a:srgbClr val="FF0000"/>
              </a:solidFill>
              <a:effectLst/>
              <a:latin typeface="Arial" panose="020B0604020202020204" pitchFamily="34" charset="0"/>
            </a:endParaRPr>
          </a:p>
          <a:p>
            <a:pPr marL="342900" indent="-342900" rtl="0" eaLnBrk="1" fontAlgn="t" latinLnBrk="0" hangingPunct="1">
              <a:spcBef>
                <a:spcPts val="0"/>
              </a:spcBef>
              <a:spcAft>
                <a:spcPts val="0"/>
              </a:spcAft>
              <a:buFont typeface="Wingdings" panose="05000000000000000000" pitchFamily="2" charset="2"/>
              <a:buChar char="ü"/>
            </a:pPr>
            <a:r>
              <a:rPr lang="en-US" sz="2400" b="1" i="0" u="none" strike="noStrike" kern="1200" dirty="0">
                <a:solidFill>
                  <a:srgbClr val="000000"/>
                </a:solidFill>
                <a:effectLst/>
                <a:latin typeface="Calibri" panose="020F0502020204030204" pitchFamily="34" charset="0"/>
              </a:rPr>
              <a:t>Sr D- Dimer</a:t>
            </a:r>
            <a:r>
              <a:rPr lang="en-US" sz="2400" b="1" dirty="0">
                <a:latin typeface="Arial" panose="020B0604020202020204" pitchFamily="34" charset="0"/>
              </a:rPr>
              <a:t> – </a:t>
            </a:r>
            <a:r>
              <a:rPr lang="en-US" sz="2400" b="1" i="0" u="none" strike="noStrike" kern="1200" dirty="0">
                <a:solidFill>
                  <a:srgbClr val="FF0000"/>
                </a:solidFill>
                <a:effectLst/>
                <a:latin typeface="Calibri" panose="020F0502020204030204" pitchFamily="34" charset="0"/>
              </a:rPr>
              <a:t>526 </a:t>
            </a:r>
            <a:r>
              <a:rPr lang="en-US" sz="2400" b="1" i="0" u="none" strike="noStrike" kern="1200" dirty="0" err="1">
                <a:solidFill>
                  <a:srgbClr val="FF0000"/>
                </a:solidFill>
                <a:effectLst/>
                <a:latin typeface="Calibri" panose="020F0502020204030204" pitchFamily="34" charset="0"/>
              </a:rPr>
              <a:t>ngms</a:t>
            </a:r>
            <a:r>
              <a:rPr lang="en-US" sz="2400" b="1" i="0" u="none" strike="noStrike" kern="1200" dirty="0">
                <a:solidFill>
                  <a:srgbClr val="FF0000"/>
                </a:solidFill>
                <a:effectLst/>
                <a:latin typeface="Calibri" panose="020F0502020204030204" pitchFamily="34" charset="0"/>
              </a:rPr>
              <a:t>/ml</a:t>
            </a:r>
            <a:endParaRPr lang="en-US" sz="2400" b="1" i="0" u="none" strike="noStrike" dirty="0">
              <a:solidFill>
                <a:srgbClr val="FF0000"/>
              </a:solidFill>
              <a:effectLst/>
              <a:latin typeface="Arial" panose="020B0604020202020204" pitchFamily="34" charset="0"/>
            </a:endParaRPr>
          </a:p>
          <a:p>
            <a:pPr marL="342900" indent="-342900" rtl="0" eaLnBrk="1" fontAlgn="t" latinLnBrk="0" hangingPunct="1">
              <a:spcBef>
                <a:spcPts val="0"/>
              </a:spcBef>
              <a:spcAft>
                <a:spcPts val="0"/>
              </a:spcAft>
              <a:buFont typeface="Wingdings" panose="05000000000000000000" pitchFamily="2" charset="2"/>
              <a:buChar char="ü"/>
            </a:pPr>
            <a:r>
              <a:rPr lang="en-US" sz="2400" b="1" i="0" u="none" strike="noStrike" kern="1200" dirty="0">
                <a:solidFill>
                  <a:srgbClr val="000000"/>
                </a:solidFill>
                <a:effectLst/>
                <a:latin typeface="Calibri" panose="020F0502020204030204" pitchFamily="34" charset="0"/>
              </a:rPr>
              <a:t>Sr IL6 - </a:t>
            </a:r>
            <a:r>
              <a:rPr lang="en-US" sz="2400" b="1" i="0" u="none" strike="noStrike" kern="1200" dirty="0">
                <a:solidFill>
                  <a:srgbClr val="FF0000"/>
                </a:solidFill>
                <a:effectLst/>
                <a:latin typeface="Calibri" panose="020F0502020204030204" pitchFamily="34" charset="0"/>
              </a:rPr>
              <a:t>33.8 </a:t>
            </a:r>
            <a:r>
              <a:rPr lang="en-US" sz="2400" b="1" i="0" u="none" strike="noStrike" kern="1200" dirty="0" err="1">
                <a:solidFill>
                  <a:srgbClr val="FF0000"/>
                </a:solidFill>
                <a:effectLst/>
                <a:latin typeface="Calibri" panose="020F0502020204030204" pitchFamily="34" charset="0"/>
              </a:rPr>
              <a:t>pgm</a:t>
            </a:r>
            <a:r>
              <a:rPr lang="en-US" sz="2400" b="1" i="0" u="none" strike="noStrike" kern="1200" dirty="0">
                <a:solidFill>
                  <a:srgbClr val="FF0000"/>
                </a:solidFill>
                <a:effectLst/>
                <a:latin typeface="Calibri" panose="020F0502020204030204" pitchFamily="34" charset="0"/>
              </a:rPr>
              <a:t>/ml</a:t>
            </a:r>
          </a:p>
          <a:p>
            <a:pPr marL="342900" indent="-342900" fontAlgn="t">
              <a:buFont typeface="Wingdings" panose="05000000000000000000" pitchFamily="2" charset="2"/>
              <a:buChar char="ü"/>
            </a:pPr>
            <a:r>
              <a:rPr lang="en-US" sz="2400" b="1" dirty="0">
                <a:solidFill>
                  <a:schemeClr val="tx1"/>
                </a:solidFill>
                <a:latin typeface="Calibri" panose="020F0502020204030204" pitchFamily="34" charset="0"/>
              </a:rPr>
              <a:t>Procalcitonin - </a:t>
            </a:r>
            <a:r>
              <a:rPr lang="en-US" sz="2400" b="1" dirty="0">
                <a:solidFill>
                  <a:srgbClr val="FF0000"/>
                </a:solidFill>
                <a:latin typeface="Calibri" panose="020F0502020204030204" pitchFamily="34" charset="0"/>
              </a:rPr>
              <a:t>0.13 </a:t>
            </a:r>
            <a:r>
              <a:rPr lang="en-US" sz="2400" b="1" dirty="0" err="1">
                <a:solidFill>
                  <a:srgbClr val="FF0000"/>
                </a:solidFill>
                <a:latin typeface="Calibri" panose="020F0502020204030204" pitchFamily="34" charset="0"/>
              </a:rPr>
              <a:t>ngm</a:t>
            </a:r>
            <a:r>
              <a:rPr lang="en-US" sz="2400" b="1" dirty="0">
                <a:solidFill>
                  <a:srgbClr val="FF0000"/>
                </a:solidFill>
                <a:latin typeface="Calibri" panose="020F0502020204030204" pitchFamily="34" charset="0"/>
              </a:rPr>
              <a:t>/ml</a:t>
            </a:r>
            <a:endParaRPr lang="en-US" sz="2400" dirty="0">
              <a:solidFill>
                <a:srgbClr val="FF0000"/>
              </a:solidFill>
              <a:latin typeface="Arial" panose="020B0604020202020204" pitchFamily="34" charset="0"/>
            </a:endParaRPr>
          </a:p>
          <a:p>
            <a:pPr rtl="0" eaLnBrk="1" fontAlgn="t" latinLnBrk="0" hangingPunct="1">
              <a:spcBef>
                <a:spcPts val="0"/>
              </a:spcBef>
              <a:spcAft>
                <a:spcPts val="0"/>
              </a:spcAft>
            </a:pPr>
            <a:endParaRPr lang="en-US" sz="2400" b="1" dirty="0">
              <a:solidFill>
                <a:srgbClr val="FF0000"/>
              </a:solidFill>
            </a:endParaRPr>
          </a:p>
        </p:txBody>
      </p:sp>
    </p:spTree>
    <p:extLst>
      <p:ext uri="{BB962C8B-B14F-4D97-AF65-F5344CB8AC3E}">
        <p14:creationId xmlns:p14="http://schemas.microsoft.com/office/powerpoint/2010/main" val="183799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at, photo, sitting&#10;&#10;Description automatically generated">
            <a:extLst>
              <a:ext uri="{FF2B5EF4-FFF2-40B4-BE49-F238E27FC236}">
                <a16:creationId xmlns:a16="http://schemas.microsoft.com/office/drawing/2014/main" id="{DA33FC02-D390-43F0-9FEA-E9E5F56E0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652" y="395839"/>
            <a:ext cx="6333034" cy="6392667"/>
          </a:xfrm>
          <a:prstGeom prst="rect">
            <a:avLst/>
          </a:prstGeom>
        </p:spPr>
      </p:pic>
      <p:sp>
        <p:nvSpPr>
          <p:cNvPr id="4" name="Title 3">
            <a:extLst>
              <a:ext uri="{FF2B5EF4-FFF2-40B4-BE49-F238E27FC236}">
                <a16:creationId xmlns:a16="http://schemas.microsoft.com/office/drawing/2014/main" id="{0840AFA7-E4D2-41EB-87E2-55A40479BE3E}"/>
              </a:ext>
            </a:extLst>
          </p:cNvPr>
          <p:cNvSpPr>
            <a:spLocks noGrp="1"/>
          </p:cNvSpPr>
          <p:nvPr>
            <p:ph type="title"/>
          </p:nvPr>
        </p:nvSpPr>
        <p:spPr>
          <a:xfrm>
            <a:off x="0" y="216581"/>
            <a:ext cx="5181600" cy="784904"/>
          </a:xfrm>
          <a:solidFill>
            <a:schemeClr val="accent3">
              <a:lumMod val="50000"/>
            </a:schemeClr>
          </a:solidFill>
        </p:spPr>
        <p:txBody>
          <a:bodyPr>
            <a:normAutofit/>
          </a:bodyPr>
          <a:lstStyle/>
          <a:p>
            <a:r>
              <a:rPr lang="en-US" sz="4000" dirty="0">
                <a:solidFill>
                  <a:schemeClr val="accent3">
                    <a:lumMod val="60000"/>
                    <a:lumOff val="40000"/>
                  </a:schemeClr>
                </a:solidFill>
              </a:rPr>
              <a:t>Xray Chest – PA VIEW</a:t>
            </a:r>
          </a:p>
        </p:txBody>
      </p:sp>
      <p:sp>
        <p:nvSpPr>
          <p:cNvPr id="5" name="Arrow: Right 4">
            <a:extLst>
              <a:ext uri="{FF2B5EF4-FFF2-40B4-BE49-F238E27FC236}">
                <a16:creationId xmlns:a16="http://schemas.microsoft.com/office/drawing/2014/main" id="{6AA731B4-9931-436B-950C-1E3719482281}"/>
              </a:ext>
            </a:extLst>
          </p:cNvPr>
          <p:cNvSpPr/>
          <p:nvPr/>
        </p:nvSpPr>
        <p:spPr>
          <a:xfrm>
            <a:off x="3632358" y="3378617"/>
            <a:ext cx="2772229" cy="5624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7EEF94-746E-43C0-BDE1-696F4298D697}"/>
              </a:ext>
            </a:extLst>
          </p:cNvPr>
          <p:cNvSpPr txBox="1"/>
          <p:nvPr/>
        </p:nvSpPr>
        <p:spPr>
          <a:xfrm>
            <a:off x="319314" y="3429000"/>
            <a:ext cx="3077029" cy="461665"/>
          </a:xfrm>
          <a:prstGeom prst="rect">
            <a:avLst/>
          </a:prstGeom>
          <a:noFill/>
        </p:spPr>
        <p:txBody>
          <a:bodyPr wrap="square" rtlCol="0">
            <a:spAutoFit/>
          </a:bodyPr>
          <a:lstStyle/>
          <a:p>
            <a:r>
              <a:rPr lang="en-US" sz="2400" b="1" dirty="0"/>
              <a:t>Patch of Consolidation</a:t>
            </a:r>
          </a:p>
        </p:txBody>
      </p:sp>
      <p:sp>
        <p:nvSpPr>
          <p:cNvPr id="7" name="TextBox 6">
            <a:extLst>
              <a:ext uri="{FF2B5EF4-FFF2-40B4-BE49-F238E27FC236}">
                <a16:creationId xmlns:a16="http://schemas.microsoft.com/office/drawing/2014/main" id="{8456E28D-FBD8-41C9-8A79-0CF9ECE1DE4F}"/>
              </a:ext>
            </a:extLst>
          </p:cNvPr>
          <p:cNvSpPr txBox="1"/>
          <p:nvPr/>
        </p:nvSpPr>
        <p:spPr>
          <a:xfrm>
            <a:off x="6589486" y="6186389"/>
            <a:ext cx="1582057" cy="369332"/>
          </a:xfrm>
          <a:prstGeom prst="rect">
            <a:avLst/>
          </a:prstGeom>
          <a:solidFill>
            <a:schemeClr val="accent3">
              <a:lumMod val="50000"/>
            </a:schemeClr>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662CD3D3-052D-443B-AD06-0BCFA7B45768}"/>
              </a:ext>
            </a:extLst>
          </p:cNvPr>
          <p:cNvSpPr txBox="1"/>
          <p:nvPr/>
        </p:nvSpPr>
        <p:spPr>
          <a:xfrm>
            <a:off x="319314" y="4240696"/>
            <a:ext cx="4862286" cy="2246769"/>
          </a:xfrm>
          <a:prstGeom prst="rect">
            <a:avLst/>
          </a:prstGeom>
          <a:solidFill>
            <a:srgbClr val="CCFF99"/>
          </a:solidFill>
        </p:spPr>
        <p:txBody>
          <a:bodyPr wrap="square" rtlCol="0">
            <a:spAutoFit/>
          </a:bodyPr>
          <a:lstStyle/>
          <a:p>
            <a:r>
              <a:rPr lang="en-US" sz="2800" dirty="0"/>
              <a:t>	</a:t>
            </a:r>
            <a:r>
              <a:rPr lang="en-US" sz="2800" b="1" dirty="0"/>
              <a:t>Diagnosis</a:t>
            </a:r>
          </a:p>
          <a:p>
            <a:pPr marL="457200" indent="-457200">
              <a:buFont typeface="Wingdings" panose="05000000000000000000" pitchFamily="2" charset="2"/>
              <a:buChar char="q"/>
            </a:pPr>
            <a:r>
              <a:rPr lang="en-US" sz="2800" dirty="0"/>
              <a:t>Systemic Hypertension</a:t>
            </a:r>
          </a:p>
          <a:p>
            <a:pPr marL="457200" indent="-457200">
              <a:buFont typeface="Wingdings" panose="05000000000000000000" pitchFamily="2" charset="2"/>
              <a:buChar char="q"/>
            </a:pPr>
            <a:r>
              <a:rPr lang="en-US" sz="2800" dirty="0"/>
              <a:t>Diabetes Mellitus</a:t>
            </a:r>
          </a:p>
          <a:p>
            <a:pPr marL="457200" indent="-457200">
              <a:buFont typeface="Wingdings" panose="05000000000000000000" pitchFamily="2" charset="2"/>
              <a:buChar char="q"/>
            </a:pPr>
            <a:r>
              <a:rPr lang="en-US" sz="2800" dirty="0"/>
              <a:t>COVID 19 Moderate Disease</a:t>
            </a:r>
          </a:p>
          <a:p>
            <a:r>
              <a:rPr lang="en-US" sz="2800" dirty="0"/>
              <a:t>     Stage II Group E</a:t>
            </a:r>
          </a:p>
        </p:txBody>
      </p:sp>
    </p:spTree>
    <p:extLst>
      <p:ext uri="{BB962C8B-B14F-4D97-AF65-F5344CB8AC3E}">
        <p14:creationId xmlns:p14="http://schemas.microsoft.com/office/powerpoint/2010/main" val="245923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6777-AC76-46C9-9B54-528C258ED452}"/>
              </a:ext>
            </a:extLst>
          </p:cNvPr>
          <p:cNvSpPr>
            <a:spLocks noGrp="1"/>
          </p:cNvSpPr>
          <p:nvPr>
            <p:ph type="title"/>
          </p:nvPr>
        </p:nvSpPr>
        <p:spPr>
          <a:xfrm>
            <a:off x="5689599" y="459696"/>
            <a:ext cx="5892800" cy="706439"/>
          </a:xfrm>
        </p:spPr>
        <p:txBody>
          <a:bodyPr>
            <a:normAutofit fontScale="90000"/>
          </a:bodyPr>
          <a:lstStyle/>
          <a:p>
            <a:r>
              <a:rPr lang="en-US" dirty="0">
                <a:solidFill>
                  <a:schemeClr val="accent3">
                    <a:lumMod val="60000"/>
                    <a:lumOff val="40000"/>
                  </a:schemeClr>
                </a:solidFill>
              </a:rPr>
              <a:t>Treatment</a:t>
            </a:r>
          </a:p>
        </p:txBody>
      </p:sp>
      <p:sp>
        <p:nvSpPr>
          <p:cNvPr id="4" name="TextBox 3">
            <a:extLst>
              <a:ext uri="{FF2B5EF4-FFF2-40B4-BE49-F238E27FC236}">
                <a16:creationId xmlns:a16="http://schemas.microsoft.com/office/drawing/2014/main" id="{72CE8A50-BA2B-4015-9186-65B8A730100B}"/>
              </a:ext>
            </a:extLst>
          </p:cNvPr>
          <p:cNvSpPr txBox="1"/>
          <p:nvPr/>
        </p:nvSpPr>
        <p:spPr>
          <a:xfrm>
            <a:off x="362857" y="2293257"/>
            <a:ext cx="4484914" cy="4154984"/>
          </a:xfrm>
          <a:prstGeom prst="rect">
            <a:avLst/>
          </a:prstGeom>
          <a:noFill/>
        </p:spPr>
        <p:txBody>
          <a:bodyPr wrap="square" rtlCol="0">
            <a:spAutoFit/>
          </a:bodyPr>
          <a:lstStyle/>
          <a:p>
            <a:pPr marL="342900" indent="-342900">
              <a:buFont typeface="Wingdings" panose="05000000000000000000" pitchFamily="2" charset="2"/>
              <a:buChar char="§"/>
            </a:pPr>
            <a:r>
              <a:rPr lang="en-US" sz="2400" b="1" dirty="0" err="1"/>
              <a:t>Remdesivir</a:t>
            </a:r>
            <a:endParaRPr lang="en-US" sz="2400" b="1" dirty="0"/>
          </a:p>
          <a:p>
            <a:pPr marL="342900" indent="-342900">
              <a:buFont typeface="Wingdings" panose="05000000000000000000" pitchFamily="2" charset="2"/>
              <a:buChar char="§"/>
            </a:pPr>
            <a:endParaRPr lang="en-US" sz="2400" b="1" dirty="0"/>
          </a:p>
          <a:p>
            <a:pPr marL="342900" indent="-342900">
              <a:buFont typeface="Wingdings" panose="05000000000000000000" pitchFamily="2" charset="2"/>
              <a:buChar char="§"/>
            </a:pPr>
            <a:r>
              <a:rPr lang="en-US" sz="2400" b="1" dirty="0"/>
              <a:t>Favipiravir</a:t>
            </a:r>
          </a:p>
          <a:p>
            <a:pPr marL="342900" indent="-342900">
              <a:buFont typeface="Wingdings" panose="05000000000000000000" pitchFamily="2" charset="2"/>
              <a:buChar char="§"/>
            </a:pPr>
            <a:endParaRPr lang="en-US" sz="2400" b="1" dirty="0"/>
          </a:p>
          <a:p>
            <a:pPr marL="342900" indent="-342900">
              <a:buFont typeface="Wingdings" panose="05000000000000000000" pitchFamily="2" charset="2"/>
              <a:buChar char="§"/>
            </a:pPr>
            <a:r>
              <a:rPr lang="en-US" sz="2400" b="1" dirty="0"/>
              <a:t>Tocilizumab</a:t>
            </a:r>
          </a:p>
          <a:p>
            <a:pPr marL="342900" indent="-342900">
              <a:buFont typeface="Wingdings" panose="05000000000000000000" pitchFamily="2" charset="2"/>
              <a:buChar char="§"/>
            </a:pPr>
            <a:endParaRPr lang="en-US" sz="2400" b="1" dirty="0"/>
          </a:p>
          <a:p>
            <a:pPr marL="342900" indent="-342900">
              <a:buFont typeface="Wingdings" panose="05000000000000000000" pitchFamily="2" charset="2"/>
              <a:buChar char="§"/>
            </a:pPr>
            <a:r>
              <a:rPr lang="en-US" sz="2400" b="1" dirty="0"/>
              <a:t>Doxycycline</a:t>
            </a:r>
          </a:p>
          <a:p>
            <a:pPr marL="342900" indent="-342900">
              <a:buFont typeface="Wingdings" panose="05000000000000000000" pitchFamily="2" charset="2"/>
              <a:buChar char="§"/>
            </a:pPr>
            <a:endParaRPr lang="en-US" sz="2400" b="1" dirty="0"/>
          </a:p>
          <a:p>
            <a:pPr marL="342900" indent="-342900">
              <a:buFont typeface="Wingdings" panose="05000000000000000000" pitchFamily="2" charset="2"/>
              <a:buChar char="§"/>
            </a:pPr>
            <a:r>
              <a:rPr lang="en-US" sz="2400" b="1" dirty="0"/>
              <a:t>Ivermectin</a:t>
            </a:r>
          </a:p>
          <a:p>
            <a:pPr marL="342900" indent="-342900">
              <a:buFont typeface="Wingdings" panose="05000000000000000000" pitchFamily="2" charset="2"/>
              <a:buChar char="§"/>
            </a:pPr>
            <a:endParaRPr lang="en-US" sz="2400" b="1" dirty="0"/>
          </a:p>
          <a:p>
            <a:pPr marL="342900" indent="-342900">
              <a:buFont typeface="Wingdings" panose="05000000000000000000" pitchFamily="2" charset="2"/>
              <a:buChar char="§"/>
            </a:pPr>
            <a:r>
              <a:rPr lang="en-US" sz="2400" b="1" dirty="0"/>
              <a:t>Azithromycin</a:t>
            </a:r>
          </a:p>
        </p:txBody>
      </p:sp>
      <p:sp>
        <p:nvSpPr>
          <p:cNvPr id="5" name="Multiplication Sign 4">
            <a:extLst>
              <a:ext uri="{FF2B5EF4-FFF2-40B4-BE49-F238E27FC236}">
                <a16:creationId xmlns:a16="http://schemas.microsoft.com/office/drawing/2014/main" id="{697536BB-A0A6-4046-9890-FACFDF40959A}"/>
              </a:ext>
            </a:extLst>
          </p:cNvPr>
          <p:cNvSpPr/>
          <p:nvPr/>
        </p:nvSpPr>
        <p:spPr>
          <a:xfrm>
            <a:off x="2264228" y="1228953"/>
            <a:ext cx="3251200" cy="6028190"/>
          </a:xfrm>
          <a:prstGeom prst="mathMultiply">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998F44-5F1E-4398-A0AF-CD2F03D4DCEA}"/>
              </a:ext>
            </a:extLst>
          </p:cNvPr>
          <p:cNvSpPr txBox="1"/>
          <p:nvPr/>
        </p:nvSpPr>
        <p:spPr>
          <a:xfrm>
            <a:off x="6923313" y="1796224"/>
            <a:ext cx="4412343" cy="4893647"/>
          </a:xfrm>
          <a:prstGeom prst="rect">
            <a:avLst/>
          </a:prstGeom>
          <a:noFill/>
        </p:spPr>
        <p:txBody>
          <a:bodyPr wrap="square" rtlCol="0">
            <a:spAutoFit/>
          </a:bodyPr>
          <a:lstStyle/>
          <a:p>
            <a:pPr marL="342900" indent="-342900">
              <a:buFont typeface="Wingdings" panose="05000000000000000000" pitchFamily="2" charset="2"/>
              <a:buChar char="§"/>
            </a:pPr>
            <a:r>
              <a:rPr lang="en-US" sz="2400" dirty="0"/>
              <a:t>Tab HCQs 400 mg BD on Day &amp; 400 mg OD Day 2-5</a:t>
            </a:r>
          </a:p>
          <a:p>
            <a:pPr marL="342900" indent="-342900">
              <a:buFont typeface="Wingdings" panose="05000000000000000000" pitchFamily="2" charset="2"/>
              <a:buChar char="§"/>
            </a:pPr>
            <a:r>
              <a:rPr lang="en-US" sz="2400" dirty="0" err="1"/>
              <a:t>Inj</a:t>
            </a:r>
            <a:r>
              <a:rPr lang="en-US" sz="2400" dirty="0"/>
              <a:t> Enoxaparin 40 mg S/C BD</a:t>
            </a:r>
          </a:p>
          <a:p>
            <a:pPr marL="342900" indent="-342900">
              <a:buFont typeface="Wingdings" panose="05000000000000000000" pitchFamily="2" charset="2"/>
              <a:buChar char="§"/>
            </a:pPr>
            <a:r>
              <a:rPr lang="en-US" sz="2400" dirty="0" err="1"/>
              <a:t>Inj</a:t>
            </a:r>
            <a:r>
              <a:rPr lang="en-US" sz="2400" dirty="0"/>
              <a:t> </a:t>
            </a:r>
            <a:r>
              <a:rPr lang="en-US" sz="2400" dirty="0" err="1"/>
              <a:t>Methylprednisone</a:t>
            </a:r>
            <a:r>
              <a:rPr lang="en-US" sz="2400" dirty="0"/>
              <a:t> 40 mg IV OD</a:t>
            </a:r>
          </a:p>
          <a:p>
            <a:pPr marL="342900" indent="-342900">
              <a:buFont typeface="Wingdings" panose="05000000000000000000" pitchFamily="2" charset="2"/>
              <a:buChar char="§"/>
            </a:pPr>
            <a:r>
              <a:rPr lang="en-US" sz="2400" dirty="0" err="1"/>
              <a:t>Inj</a:t>
            </a:r>
            <a:r>
              <a:rPr lang="en-US" sz="2400" dirty="0"/>
              <a:t> Ceftriaxone 1 gm IV BD</a:t>
            </a:r>
          </a:p>
          <a:p>
            <a:endParaRPr lang="en-US" sz="2400" dirty="0"/>
          </a:p>
          <a:p>
            <a:pPr marL="342900" indent="-342900">
              <a:buFont typeface="Wingdings" panose="05000000000000000000" pitchFamily="2" charset="2"/>
              <a:buChar char="§"/>
            </a:pPr>
            <a:r>
              <a:rPr lang="en-US" sz="2400" dirty="0" err="1"/>
              <a:t>Inj</a:t>
            </a:r>
            <a:r>
              <a:rPr lang="en-US" sz="2400" dirty="0"/>
              <a:t> </a:t>
            </a:r>
            <a:r>
              <a:rPr lang="en-US" sz="2400" dirty="0" err="1"/>
              <a:t>Mixtard</a:t>
            </a:r>
            <a:r>
              <a:rPr lang="en-US" sz="2400" dirty="0"/>
              <a:t> 30: 70</a:t>
            </a:r>
          </a:p>
          <a:p>
            <a:r>
              <a:rPr lang="en-US" sz="2400" dirty="0"/>
              <a:t>      28 U ---------34 U</a:t>
            </a:r>
          </a:p>
          <a:p>
            <a:pPr marL="342900" indent="-342900">
              <a:buFont typeface="Wingdings" panose="05000000000000000000" pitchFamily="2" charset="2"/>
              <a:buChar char="§"/>
            </a:pPr>
            <a:r>
              <a:rPr lang="en-US" sz="2400" dirty="0"/>
              <a:t>Boluses of Rapid Insulin according to blood sugar </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Supportive treatment</a:t>
            </a:r>
          </a:p>
        </p:txBody>
      </p:sp>
      <p:sp>
        <p:nvSpPr>
          <p:cNvPr id="6" name="Arrow: Right 5">
            <a:extLst>
              <a:ext uri="{FF2B5EF4-FFF2-40B4-BE49-F238E27FC236}">
                <a16:creationId xmlns:a16="http://schemas.microsoft.com/office/drawing/2014/main" id="{6085D93E-F5C1-4516-B637-57A543512B7D}"/>
              </a:ext>
            </a:extLst>
          </p:cNvPr>
          <p:cNvSpPr/>
          <p:nvPr/>
        </p:nvSpPr>
        <p:spPr>
          <a:xfrm>
            <a:off x="5036457" y="4064000"/>
            <a:ext cx="1712685" cy="8418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Octagon 6">
            <a:extLst>
              <a:ext uri="{FF2B5EF4-FFF2-40B4-BE49-F238E27FC236}">
                <a16:creationId xmlns:a16="http://schemas.microsoft.com/office/drawing/2014/main" id="{76013DBD-C2BE-4880-B26B-34FD9C78A7E1}"/>
              </a:ext>
            </a:extLst>
          </p:cNvPr>
          <p:cNvSpPr/>
          <p:nvPr/>
        </p:nvSpPr>
        <p:spPr>
          <a:xfrm>
            <a:off x="6937828" y="2510970"/>
            <a:ext cx="4891315" cy="3887333"/>
          </a:xfrm>
          <a:prstGeom prst="octagon">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457200" indent="-457200">
              <a:buFont typeface="Wingdings" panose="05000000000000000000" pitchFamily="2" charset="2"/>
              <a:buChar char="ü"/>
            </a:pPr>
            <a:r>
              <a:rPr lang="en-US" sz="2800" dirty="0"/>
              <a:t>Blood Group - A </a:t>
            </a:r>
            <a:r>
              <a:rPr lang="en-US" sz="2800" dirty="0" err="1"/>
              <a:t>Rh+ve</a:t>
            </a:r>
            <a:endParaRPr lang="en-US" sz="2800" dirty="0"/>
          </a:p>
          <a:p>
            <a:pPr marL="457200" indent="-457200">
              <a:buFont typeface="Wingdings" panose="05000000000000000000" pitchFamily="2" charset="2"/>
              <a:buChar char="ü"/>
            </a:pPr>
            <a:r>
              <a:rPr lang="en-US" sz="2800" dirty="0"/>
              <a:t>Convalescent Plasma Therapy Planned</a:t>
            </a:r>
          </a:p>
          <a:p>
            <a:pPr marL="457200" indent="-457200">
              <a:buFont typeface="Wingdings" panose="05000000000000000000" pitchFamily="2" charset="2"/>
              <a:buChar char="ü"/>
            </a:pPr>
            <a:r>
              <a:rPr lang="en-US" sz="2800" dirty="0"/>
              <a:t>200 ml infused 2</a:t>
            </a:r>
            <a:r>
              <a:rPr lang="en-US" sz="2800" baseline="30000" dirty="0"/>
              <a:t>nd</a:t>
            </a:r>
            <a:r>
              <a:rPr lang="en-US" sz="2800" dirty="0"/>
              <a:t> Day</a:t>
            </a:r>
          </a:p>
        </p:txBody>
      </p:sp>
    </p:spTree>
    <p:extLst>
      <p:ext uri="{BB962C8B-B14F-4D97-AF65-F5344CB8AC3E}">
        <p14:creationId xmlns:p14="http://schemas.microsoft.com/office/powerpoint/2010/main" val="11182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0978-8F7C-4E4E-9E17-92D5195A8926}"/>
              </a:ext>
            </a:extLst>
          </p:cNvPr>
          <p:cNvSpPr>
            <a:spLocks noGrp="1"/>
          </p:cNvSpPr>
          <p:nvPr>
            <p:ph type="title"/>
          </p:nvPr>
        </p:nvSpPr>
        <p:spPr>
          <a:xfrm>
            <a:off x="6270170" y="274639"/>
            <a:ext cx="5312229" cy="1143000"/>
          </a:xfrm>
        </p:spPr>
        <p:txBody>
          <a:bodyPr/>
          <a:lstStyle/>
          <a:p>
            <a:r>
              <a:rPr lang="en-US" dirty="0">
                <a:solidFill>
                  <a:srgbClr val="CCFF99"/>
                </a:solidFill>
              </a:rPr>
              <a:t>Complication</a:t>
            </a:r>
          </a:p>
        </p:txBody>
      </p:sp>
      <p:pic>
        <p:nvPicPr>
          <p:cNvPr id="4" name="Picture 3" descr="A close up of a tattoo on his head&#10;&#10;Description automatically generated">
            <a:extLst>
              <a:ext uri="{FF2B5EF4-FFF2-40B4-BE49-F238E27FC236}">
                <a16:creationId xmlns:a16="http://schemas.microsoft.com/office/drawing/2014/main" id="{D6610872-C411-4EBA-93D7-1343B6788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29" y="1417640"/>
            <a:ext cx="2407784" cy="5200272"/>
          </a:xfrm>
          <a:prstGeom prst="rect">
            <a:avLst/>
          </a:prstGeom>
        </p:spPr>
      </p:pic>
      <p:sp>
        <p:nvSpPr>
          <p:cNvPr id="5" name="Arrow: Right 4">
            <a:extLst>
              <a:ext uri="{FF2B5EF4-FFF2-40B4-BE49-F238E27FC236}">
                <a16:creationId xmlns:a16="http://schemas.microsoft.com/office/drawing/2014/main" id="{DC9D8425-86F9-45EA-A302-065731DCF56C}"/>
              </a:ext>
            </a:extLst>
          </p:cNvPr>
          <p:cNvSpPr/>
          <p:nvPr/>
        </p:nvSpPr>
        <p:spPr>
          <a:xfrm>
            <a:off x="2747792" y="3661831"/>
            <a:ext cx="1352097" cy="4892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8C44DC-24B7-44B7-89A3-297F2A13282E}"/>
              </a:ext>
            </a:extLst>
          </p:cNvPr>
          <p:cNvPicPr>
            <a:picLocks noChangeAspect="1"/>
          </p:cNvPicPr>
          <p:nvPr/>
        </p:nvPicPr>
        <p:blipFill>
          <a:blip r:embed="rId4"/>
          <a:stretch>
            <a:fillRect/>
          </a:stretch>
        </p:blipFill>
        <p:spPr>
          <a:xfrm>
            <a:off x="4167868" y="1531861"/>
            <a:ext cx="3091543" cy="5173739"/>
          </a:xfrm>
          <a:prstGeom prst="rect">
            <a:avLst/>
          </a:prstGeom>
        </p:spPr>
      </p:pic>
      <p:pic>
        <p:nvPicPr>
          <p:cNvPr id="9" name="Picture 8">
            <a:extLst>
              <a:ext uri="{FF2B5EF4-FFF2-40B4-BE49-F238E27FC236}">
                <a16:creationId xmlns:a16="http://schemas.microsoft.com/office/drawing/2014/main" id="{5807C714-A062-442E-A9C7-CAA7352200E4}"/>
              </a:ext>
            </a:extLst>
          </p:cNvPr>
          <p:cNvPicPr>
            <a:picLocks noChangeAspect="1"/>
          </p:cNvPicPr>
          <p:nvPr/>
        </p:nvPicPr>
        <p:blipFill>
          <a:blip r:embed="rId5"/>
          <a:stretch>
            <a:fillRect/>
          </a:stretch>
        </p:blipFill>
        <p:spPr>
          <a:xfrm>
            <a:off x="8463698" y="1531862"/>
            <a:ext cx="3456273" cy="5326138"/>
          </a:xfrm>
          <a:prstGeom prst="rect">
            <a:avLst/>
          </a:prstGeom>
        </p:spPr>
      </p:pic>
      <p:sp>
        <p:nvSpPr>
          <p:cNvPr id="10" name="Arrow: Right 9">
            <a:extLst>
              <a:ext uri="{FF2B5EF4-FFF2-40B4-BE49-F238E27FC236}">
                <a16:creationId xmlns:a16="http://schemas.microsoft.com/office/drawing/2014/main" id="{47085DBD-48E3-4096-A440-2E9CEE75D2A7}"/>
              </a:ext>
            </a:extLst>
          </p:cNvPr>
          <p:cNvSpPr/>
          <p:nvPr/>
        </p:nvSpPr>
        <p:spPr>
          <a:xfrm>
            <a:off x="7327390" y="3758595"/>
            <a:ext cx="1068329" cy="436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7A5F76-8C54-4FAC-A3AD-9628F2295670}"/>
              </a:ext>
            </a:extLst>
          </p:cNvPr>
          <p:cNvSpPr txBox="1"/>
          <p:nvPr/>
        </p:nvSpPr>
        <p:spPr>
          <a:xfrm>
            <a:off x="6270170" y="6023428"/>
            <a:ext cx="667659" cy="369332"/>
          </a:xfrm>
          <a:prstGeom prst="rect">
            <a:avLst/>
          </a:prstGeom>
          <a:solidFill>
            <a:schemeClr val="tx2">
              <a:lumMod val="60000"/>
              <a:lumOff val="40000"/>
            </a:schemeClr>
          </a:solidFill>
        </p:spPr>
        <p:txBody>
          <a:bodyPr wrap="square" rtlCol="0">
            <a:spAutoFit/>
          </a:bodyPr>
          <a:lstStyle/>
          <a:p>
            <a:endParaRPr lang="en-US" dirty="0"/>
          </a:p>
        </p:txBody>
      </p:sp>
    </p:spTree>
    <p:extLst>
      <p:ext uri="{BB962C8B-B14F-4D97-AF65-F5344CB8AC3E}">
        <p14:creationId xmlns:p14="http://schemas.microsoft.com/office/powerpoint/2010/main" val="32187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Coro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ona" id="{7C0BE4BA-943E-4663-BA9F-BDEDE4D57E8F}" vid="{BAA474B1-6C60-4F4D-A1BB-B40BA1AFD6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0CE27D5AB4543A573315B011C6C7D" ma:contentTypeVersion="13" ma:contentTypeDescription="Create a new document." ma:contentTypeScope="" ma:versionID="66a5e2e3bda8a813647ad14726da67d4">
  <xsd:schema xmlns:xsd="http://www.w3.org/2001/XMLSchema" xmlns:xs="http://www.w3.org/2001/XMLSchema" xmlns:p="http://schemas.microsoft.com/office/2006/metadata/properties" xmlns:ns2="0c1413a2-014c-4f8d-95c9-219594620d4d" xmlns:ns3="c6bc7fdb-94a0-4550-9262-59b9a1e24eae" targetNamespace="http://schemas.microsoft.com/office/2006/metadata/properties" ma:root="true" ma:fieldsID="f6273a6cf95cbe05957f653fca978236" ns2:_="" ns3:_="">
    <xsd:import namespace="0c1413a2-014c-4f8d-95c9-219594620d4d"/>
    <xsd:import namespace="c6bc7fdb-94a0-4550-9262-59b9a1e24e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413a2-014c-4f8d-95c9-219594620d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bc7fdb-94a0-4550-9262-59b9a1e24ea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D360D1-A211-49CF-B890-4E9C77051D72}"/>
</file>

<file path=customXml/itemProps2.xml><?xml version="1.0" encoding="utf-8"?>
<ds:datastoreItem xmlns:ds="http://schemas.openxmlformats.org/officeDocument/2006/customXml" ds:itemID="{6D45B138-9F7A-4013-B823-8330B42492A9}"/>
</file>

<file path=customXml/itemProps3.xml><?xml version="1.0" encoding="utf-8"?>
<ds:datastoreItem xmlns:ds="http://schemas.openxmlformats.org/officeDocument/2006/customXml" ds:itemID="{54FBF8AE-931B-4B4A-BC49-FD28A4BFFF34}"/>
</file>

<file path=docProps/app.xml><?xml version="1.0" encoding="utf-8"?>
<Properties xmlns="http://schemas.openxmlformats.org/officeDocument/2006/extended-properties" xmlns:vt="http://schemas.openxmlformats.org/officeDocument/2006/docPropsVTypes">
  <TotalTime>725</TotalTime>
  <Words>968</Words>
  <Application>Microsoft Office PowerPoint</Application>
  <PresentationFormat>Widescreen</PresentationFormat>
  <Paragraphs>257</Paragraphs>
  <Slides>20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Open Sans</vt:lpstr>
      <vt:lpstr>Times New Roman</vt:lpstr>
      <vt:lpstr>Wingdings</vt:lpstr>
      <vt:lpstr>Corona</vt:lpstr>
      <vt:lpstr>PowerPoint Presentation</vt:lpstr>
      <vt:lpstr>Covid 19- An Interesting Case</vt:lpstr>
      <vt:lpstr>Overview</vt:lpstr>
      <vt:lpstr>Introduction</vt:lpstr>
      <vt:lpstr>Clinical History</vt:lpstr>
      <vt:lpstr>Exam &amp; Baseline Investigations</vt:lpstr>
      <vt:lpstr>Xray Chest – PA VIEW</vt:lpstr>
      <vt:lpstr>Treatment</vt:lpstr>
      <vt:lpstr>Complication</vt:lpstr>
      <vt:lpstr>Differential Diagnosis</vt:lpstr>
      <vt:lpstr>CBC,Coagulation Profile</vt:lpstr>
      <vt:lpstr>PowerPoint Presentation</vt:lpstr>
      <vt:lpstr>PowerPoint Presentation</vt:lpstr>
      <vt:lpstr>Blood sugars</vt:lpstr>
      <vt:lpstr>Management</vt:lpstr>
      <vt:lpstr>Final Diagnosis</vt:lpstr>
      <vt:lpstr>Follow up – 7 Days</vt:lpstr>
      <vt:lpstr>Problems</vt:lpstr>
      <vt:lpstr>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19- An Interesting Case</dc:title>
  <dc:creator>Rajashree</dc:creator>
  <cp:lastModifiedBy>Bijali Sinha</cp:lastModifiedBy>
  <cp:revision>55</cp:revision>
  <dcterms:created xsi:type="dcterms:W3CDTF">2020-11-27T04:16:55Z</dcterms:created>
  <dcterms:modified xsi:type="dcterms:W3CDTF">2021-11-08T11:14:35Z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0x010100F660CE27D5AB4543A573315B011C6C7D</vt:lpwstr>
  </property>
</Properties>
</file>