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69" r:id="rId3"/>
    <p:sldId id="262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870F-BC06-4D32-A2A4-F569BA733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595DB-09CB-4FCE-9BF9-4B3EDA27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FD283-0329-47DF-B938-B33365EE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FFB97-8F56-4549-B667-AC601EB0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7E45B-9415-4C7A-9D54-A0E42EBE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89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BA10-BB8E-4292-BB28-FE058650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B5EFA-AF22-4A66-90B4-14AEC3B9A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55029-87D5-41F2-9700-3902AB22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8766-60D7-4C33-B878-32BAE154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31A32-91DC-4D6B-8892-7554E6D2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924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A8FF3-EEF6-49B3-8556-4BFF18ED5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0AEAA-FA6E-4664-8402-02AFE4FD1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F7C3C-07D0-4A26-9740-63A09731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FA286-AC3C-4B33-9F38-A22BB030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25A05-8F41-4D15-B2F0-4B260AB3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14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8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2"/>
            <a:ext cx="5064354" cy="2482851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3257550"/>
            <a:ext cx="5064354" cy="385763"/>
          </a:xfrm>
        </p:spPr>
        <p:txBody>
          <a:bodyPr>
            <a:noAutofit/>
          </a:bodyPr>
          <a:lstStyle>
            <a:lvl1pPr marL="0" indent="0" algn="l">
              <a:buNone/>
              <a:defRPr sz="19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16577" r="11683" b="16577"/>
          <a:stretch/>
        </p:blipFill>
        <p:spPr>
          <a:xfrm>
            <a:off x="9889331" y="5274899"/>
            <a:ext cx="1919288" cy="12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45" y="635497"/>
            <a:ext cx="1433943" cy="27244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3657599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3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CBEB-A53B-4CBB-B23C-40F7F3C6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3C5C1-3AD2-4C4E-A4CC-25D57B95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34FE4-CCA9-493D-A14C-D12CC42C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F1F09-4468-4514-B238-9FCE60C8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47151-E1A2-4EF1-A44A-1A4A5D1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44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0ED6-106F-48E0-B09D-4A9E167A0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3D4F2-C311-490B-B9A6-3157615F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0A68-DD7B-4999-8824-FB3AFF26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44E5E-5EEA-435E-B4AC-BF02B344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F51D4-6233-40AA-9952-3DE674BC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43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65D2-D361-4B44-B4D0-A53373C4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C0786-3C0B-4489-A796-B24703A76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AD6C6-A74E-4527-8C00-7445C2716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07D63-595A-4B97-9FD5-9CF9EA13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F9858-287D-49B6-B35D-CF92E578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FE0C3-5B3B-4382-B123-F27FBF16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47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B1AB-E188-4E2D-BE9B-72755B1E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56EDC-9253-42E1-9EAC-FAD3A711D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EDD4F-05C4-400C-BFBF-E31DCF00B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B74BD-8324-43C6-9E73-465956E47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3F7AB-99B3-42C0-986D-E6B6E03FB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553F6-ED1C-4479-A699-8A0F815C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32183-BCF8-4D72-8CDE-B0929A54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71B32-A407-4D8B-9E51-0FE49965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393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20D-8BC2-443C-B66A-3229E046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C3618-8650-42D3-BC7B-4CE85E19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B73F9-0566-4B01-A2DE-E3B6CAB3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1FB69-070F-400A-9BB2-15947EFA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2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40A55-B8E6-4DE2-9779-C13DDFA9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0D90C-6AC9-443E-86EE-0871D43B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022B6-5FC9-4778-A8AB-3B81AD93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501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3799-E187-4B92-B04A-8997B8D1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3A88A-3762-4017-8EAD-7B7AC6D3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89AA8-6F7A-41FD-AFB7-30034D3D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A7DC2-8735-4D10-9832-3B655BAC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942BD-51DB-4263-970E-A6899622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D791C-E80E-4898-8AD5-13CFEEC3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97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48D5-3686-4ADC-A818-A3967F84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E5066-48FA-4124-BF76-0D3C4EA90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EC244-0549-4444-9D8F-75B836B56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A67E8-A844-4D5E-BFFF-E9BB202F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4BE5A-17AB-42A4-AA58-F0F6FC4B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BFF5C-7836-4C98-9C64-645E067F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11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E815D-6BDF-41FC-95CE-B6054321F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62E7D-A856-4CAB-9246-915E7E040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1FD3-C972-4B65-850D-4B84E08C8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A8BD-3FE1-4359-AEB9-9F7D9B7729E3}" type="datetimeFigureOut">
              <a:rPr lang="en-IN" smtClean="0"/>
              <a:t>11-11-2021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6B7D8-64A0-4954-B8AD-372CBAD0B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59DDE-A0E1-4465-96F1-609209286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C7DF-57ED-46E0-A584-C62F56C6D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84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767" y="-201999"/>
            <a:ext cx="5098869" cy="195870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EF2250C7-BD6C-46EA-A94D-1569A87E37C8}"/>
              </a:ext>
            </a:extLst>
          </p:cNvPr>
          <p:cNvSpPr txBox="1">
            <a:spLocks/>
          </p:cNvSpPr>
          <p:nvPr/>
        </p:nvSpPr>
        <p:spPr>
          <a:xfrm>
            <a:off x="332279" y="2743199"/>
            <a:ext cx="8207753" cy="2500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 </a:t>
            </a:r>
            <a:br>
              <a:rPr lang="en-US" sz="2400" b="1" dirty="0"/>
            </a:br>
            <a:br>
              <a:rPr lang="en-IN" sz="2400" b="1" dirty="0">
                <a:solidFill>
                  <a:schemeClr val="bg1"/>
                </a:solidFill>
              </a:rPr>
            </a:br>
            <a:br>
              <a:rPr lang="en-US" sz="2400" b="1" dirty="0"/>
            </a:br>
            <a:br>
              <a:rPr lang="en-US" sz="2800" b="1" dirty="0">
                <a:latin typeface="Arial Black" panose="020B0A040201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 Black" panose="020B0A04020102020204" pitchFamily="34" charset="0"/>
              </a:rPr>
              <a:t>Spill Management</a:t>
            </a:r>
            <a:br>
              <a:rPr lang="en-US" sz="3600" b="1" dirty="0">
                <a:solidFill>
                  <a:schemeClr val="tx2"/>
                </a:solidFill>
              </a:rPr>
            </a:br>
            <a:br>
              <a:rPr lang="en-US" sz="3600" b="1" dirty="0">
                <a:solidFill>
                  <a:schemeClr val="tx2"/>
                </a:solidFill>
              </a:rPr>
            </a:br>
            <a:br>
              <a:rPr lang="en-US" sz="2400" dirty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3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22E7-3399-4DFD-9244-FCDCB800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the session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981B3-0525-4EEC-9DBD-34187DF79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contents of the Mercury Spill Kit</a:t>
            </a:r>
          </a:p>
          <a:p>
            <a:r>
              <a:rPr lang="en-US" dirty="0"/>
              <a:t>How will you manage a blood spillage which is more that 20 ml?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12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53540-BAD8-4E4C-BEDC-3F45CD92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00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692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6317-9DC5-4ECF-BBB4-672E3368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the series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D5C10-40D5-4D72-BCC7-7FBCEAFEE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65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4873-185F-4C78-915D-7C95426B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today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A38D-A71E-4CB1-8D71-F27DDC51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Procedure to handle Mercury spillage</a:t>
            </a:r>
            <a:endParaRPr lang="en-IN" dirty="0"/>
          </a:p>
          <a:p>
            <a:pPr lvl="0"/>
            <a:r>
              <a:rPr lang="en-US" b="1" dirty="0"/>
              <a:t>Procedure to handle blood spillage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159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0"/>
            <a:ext cx="5712054" cy="793751"/>
          </a:xfrm>
        </p:spPr>
        <p:txBody>
          <a:bodyPr>
            <a:normAutofit fontScale="90000"/>
          </a:bodyPr>
          <a:lstStyle/>
          <a:p>
            <a:r>
              <a:rPr lang="en-US" dirty="0"/>
              <a:t>Mercury Spill: Thumb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683260"/>
            <a:ext cx="6029326" cy="62865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Evacuate the area.</a:t>
            </a:r>
          </a:p>
          <a:p>
            <a:r>
              <a:rPr lang="en-US" sz="2400" dirty="0"/>
              <a:t>Never touch mercury with bare hands.</a:t>
            </a:r>
          </a:p>
          <a:p>
            <a:r>
              <a:rPr lang="en-US" sz="2400" dirty="0"/>
              <a:t>Never throw mercury in waste bins or drain.</a:t>
            </a:r>
          </a:p>
          <a:p>
            <a:r>
              <a:rPr lang="en-US" sz="2400" dirty="0"/>
              <a:t>Never use broom, mop or vacuum cleaner.</a:t>
            </a:r>
          </a:p>
          <a:p>
            <a:r>
              <a:rPr lang="en-US" sz="2400" dirty="0"/>
              <a:t>Wear all protective gears.</a:t>
            </a:r>
          </a:p>
          <a:p>
            <a:r>
              <a:rPr lang="en-US" sz="2400" dirty="0"/>
              <a:t>Flashlight (torch) can be used to locate shiny mercury beads.</a:t>
            </a:r>
          </a:p>
          <a:p>
            <a:r>
              <a:rPr lang="en-US" sz="2400" dirty="0"/>
              <a:t>Gather mercury using 2 cardboard pieces or suck it in a dropper/syringe without needle.</a:t>
            </a:r>
          </a:p>
          <a:p>
            <a:r>
              <a:rPr lang="en-US" sz="2400" dirty="0"/>
              <a:t>Pour contents of the cardboard/dropper in a bottle containing water.</a:t>
            </a:r>
          </a:p>
          <a:p>
            <a:r>
              <a:rPr lang="en-US" sz="2400" dirty="0"/>
              <a:t>Tightly close the bottle’s lid &amp; put scotch tape around the bottle.</a:t>
            </a:r>
          </a:p>
          <a:p>
            <a:pPr lvl="0"/>
            <a:r>
              <a:rPr lang="en-US" sz="2400" dirty="0"/>
              <a:t>Place the mercury-contaminated items and instruments (dropper/cardboard) and any broken glass in a plastic zipper bag.</a:t>
            </a:r>
          </a:p>
          <a:p>
            <a:r>
              <a:rPr lang="en-US" sz="2400" dirty="0"/>
              <a:t>Collected mercury waste should be handed to the CBMWTF or the identified agency of the CPCB.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760" y="4293364"/>
            <a:ext cx="3377477" cy="23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35225"/>
            <a:ext cx="5651482" cy="39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1596" y="0"/>
            <a:ext cx="10928808" cy="79375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Mercury Spill Kit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4389" y="626836"/>
            <a:ext cx="4972050" cy="48133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2913" indent="-198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63575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A mercury spill kit contains:</a:t>
            </a:r>
          </a:p>
          <a:p>
            <a:pPr marL="357188" indent="-357188"/>
            <a:r>
              <a:rPr lang="en-US" sz="2400" dirty="0"/>
              <a:t>PPE</a:t>
            </a:r>
          </a:p>
          <a:p>
            <a:pPr marL="357188" indent="-357188"/>
            <a:r>
              <a:rPr lang="en-US" sz="2400" dirty="0"/>
              <a:t>Airtight plastic zipper bag</a:t>
            </a:r>
          </a:p>
          <a:p>
            <a:pPr marL="357188" indent="-357188"/>
            <a:r>
              <a:rPr lang="en-US" sz="2400" dirty="0"/>
              <a:t>Dropper </a:t>
            </a:r>
          </a:p>
          <a:p>
            <a:pPr marL="357188" indent="-357188"/>
            <a:r>
              <a:rPr lang="en-US" sz="2400" dirty="0"/>
              <a:t>Heavy paper card (or cardboard)</a:t>
            </a:r>
          </a:p>
          <a:p>
            <a:pPr marL="357188" indent="-357188"/>
            <a:r>
              <a:rPr lang="en-US" sz="2400" dirty="0"/>
              <a:t>Bottle (plastic or glass)</a:t>
            </a:r>
          </a:p>
          <a:p>
            <a:pPr marL="357188" indent="-357188"/>
            <a:r>
              <a:rPr lang="en-US" sz="2400" dirty="0"/>
              <a:t>Airtight puncture proof plastic or steel jar to collect broken glass pieces</a:t>
            </a:r>
          </a:p>
          <a:p>
            <a:pPr marL="357188" indent="-357188"/>
            <a:r>
              <a:rPr lang="en-US" sz="2400" dirty="0"/>
              <a:t>Absorbent material (chemical)</a:t>
            </a:r>
          </a:p>
          <a:p>
            <a:pPr marL="357188" indent="-357188"/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1528803"/>
            <a:ext cx="3802321" cy="3657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9" y="5440178"/>
            <a:ext cx="70841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7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6" y="1471613"/>
            <a:ext cx="6455004" cy="50107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Wear workman’s gloves and other PPE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When sharps are involved use forceps to pick up sharps, and discard these items in a puncture proof container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Wipe the spill with a newspaper moistened with 1% hypochlorite solution. Discard the paper as infected waste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Repeat until all visible soiling is removed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Wipe the area with a cloth mop moistened with 1% hypochlorite solution and allow drying naturally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All contaminated items used in the clean-up should be placed in a bio-hazardous bag for disposal.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1596" y="0"/>
            <a:ext cx="10928808" cy="79375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Blood Spill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695" y="1702977"/>
            <a:ext cx="4023709" cy="227400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1596" y="767556"/>
            <a:ext cx="4583342" cy="36512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Small Spill</a:t>
            </a:r>
          </a:p>
        </p:txBody>
      </p:sp>
    </p:spTree>
    <p:extLst>
      <p:ext uri="{BB962C8B-B14F-4D97-AF65-F5344CB8AC3E}">
        <p14:creationId xmlns:p14="http://schemas.microsoft.com/office/powerpoint/2010/main" val="405728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471612"/>
            <a:ext cx="7829550" cy="538638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Confine the contaminated area</a:t>
            </a:r>
          </a:p>
          <a:p>
            <a:r>
              <a:rPr lang="en-US" sz="2400" dirty="0"/>
              <a:t>Wear workman’s gloves and other PPE</a:t>
            </a:r>
          </a:p>
          <a:p>
            <a:r>
              <a:rPr lang="en-US" sz="2400" dirty="0"/>
              <a:t>Cover the spill with newspaper or appropriate absorbent material to prevent from spreading</a:t>
            </a:r>
          </a:p>
          <a:p>
            <a:r>
              <a:rPr lang="en-US" sz="2400" dirty="0"/>
              <a:t>Flood the spill with 10% hypochlorite solution. While flooding the spill with 10% hypochlorite solution it is to be ensured that both the spill and absorbent material are thoroughly wet</a:t>
            </a:r>
          </a:p>
          <a:p>
            <a:r>
              <a:rPr lang="en-US" sz="2400" dirty="0"/>
              <a:t>Alternatively, chlorine granules can be sprinkled on the spill first and then the paper put over it</a:t>
            </a:r>
          </a:p>
          <a:p>
            <a:r>
              <a:rPr lang="en-US" sz="2400" dirty="0"/>
              <a:t>Wait for five minutes.</a:t>
            </a:r>
          </a:p>
          <a:p>
            <a:r>
              <a:rPr lang="en-US" sz="2400" dirty="0"/>
              <a:t>Remove and discard the paper as infected waste</a:t>
            </a:r>
          </a:p>
          <a:p>
            <a:r>
              <a:rPr lang="en-US" sz="2400" dirty="0"/>
              <a:t>Wipe the area with paper moistened with 10% hypochlorite again if required until all visible soiling is cleaned</a:t>
            </a:r>
          </a:p>
          <a:p>
            <a:r>
              <a:rPr lang="en-US" sz="2400" dirty="0"/>
              <a:t>Wipe the area once with 10% hypochlorite and a cloth mop and allow drying naturally</a:t>
            </a:r>
          </a:p>
          <a:p>
            <a:r>
              <a:rPr lang="en-US" sz="2400" dirty="0"/>
              <a:t>All contaminated items used in the clean-up should be placed in a bio-hazardous bag for disposal.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1596" y="0"/>
            <a:ext cx="10928808" cy="79375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Blood Spill Management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1596" y="767556"/>
            <a:ext cx="4583342" cy="36512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Large Spill (&gt;10ml)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546" y="1261270"/>
            <a:ext cx="3842208" cy="31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0"/>
            <a:ext cx="10928808" cy="636588"/>
          </a:xfrm>
        </p:spPr>
        <p:txBody>
          <a:bodyPr>
            <a:normAutofit fontScale="90000"/>
          </a:bodyPr>
          <a:lstStyle/>
          <a:p>
            <a:r>
              <a:rPr lang="en-US" dirty="0"/>
              <a:t>Spill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6" y="447676"/>
            <a:ext cx="10698392" cy="64103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Blood and body fluid spill kit contents: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Workman’s gloves x 2 pairs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Apron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Mask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Shoe cover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Absorbent material like newspaper or blotting paper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Waste collection bag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Cleaning equipment – bucket, mop, cloths, and hypochlorite solution can be obtained from housekeeping and must be washed and disinfected appropriately after use.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All the spill kits must be readily available with all departments especially where risk of spill is more, like laboratory, sample collection room, wards etc.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/>
              <a:t>Spill kit must be immediately replenished after use and stored at the original location after every use.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6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6" y="785813"/>
            <a:ext cx="10928808" cy="53911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/>
              <a:t>Display of Spill Management Protocols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Spill management protocols need to be displayed at prominent locations in the hospital.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Displayed protocols serve as a ready reference to the staff for management of spills.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/>
              <a:t>Training of Staff on Spill Management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All the staff in hospitals need to be trained in spill management protocols of the hospital.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Staff must be trained by performing mock drills for spill management.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0CE27D5AB4543A573315B011C6C7D" ma:contentTypeVersion="13" ma:contentTypeDescription="Create a new document." ma:contentTypeScope="" ma:versionID="66a5e2e3bda8a813647ad14726da67d4">
  <xsd:schema xmlns:xsd="http://www.w3.org/2001/XMLSchema" xmlns:xs="http://www.w3.org/2001/XMLSchema" xmlns:p="http://schemas.microsoft.com/office/2006/metadata/properties" xmlns:ns2="0c1413a2-014c-4f8d-95c9-219594620d4d" xmlns:ns3="c6bc7fdb-94a0-4550-9262-59b9a1e24eae" targetNamespace="http://schemas.microsoft.com/office/2006/metadata/properties" ma:root="true" ma:fieldsID="f6273a6cf95cbe05957f653fca978236" ns2:_="" ns3:_="">
    <xsd:import namespace="0c1413a2-014c-4f8d-95c9-219594620d4d"/>
    <xsd:import namespace="c6bc7fdb-94a0-4550-9262-59b9a1e24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413a2-014c-4f8d-95c9-219594620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c7fdb-94a0-4550-9262-59b9a1e24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6bc7fdb-94a0-4550-9262-59b9a1e24eae">
      <UserInfo>
        <DisplayName/>
        <AccountId xsi:nil="true"/>
        <AccountType/>
      </UserInfo>
    </SharedWithUsers>
    <MediaLengthInSeconds xmlns="0c1413a2-014c-4f8d-95c9-219594620d4d" xsi:nil="true"/>
  </documentManagement>
</p:properties>
</file>

<file path=customXml/itemProps1.xml><?xml version="1.0" encoding="utf-8"?>
<ds:datastoreItem xmlns:ds="http://schemas.openxmlformats.org/officeDocument/2006/customXml" ds:itemID="{F1C971C2-7555-4AB1-9C10-23D5F24DFD7B}"/>
</file>

<file path=customXml/itemProps2.xml><?xml version="1.0" encoding="utf-8"?>
<ds:datastoreItem xmlns:ds="http://schemas.openxmlformats.org/officeDocument/2006/customXml" ds:itemID="{8A193CC7-F995-4020-B37E-1880D37CA393}"/>
</file>

<file path=customXml/itemProps3.xml><?xml version="1.0" encoding="utf-8"?>
<ds:datastoreItem xmlns:ds="http://schemas.openxmlformats.org/officeDocument/2006/customXml" ds:itemID="{C55F4E8B-B7F8-4205-B990-30F2DC0C243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659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Learning objectives for the series</vt:lpstr>
      <vt:lpstr>Learning objectives for today</vt:lpstr>
      <vt:lpstr>Mercury Spill: Thumb rules</vt:lpstr>
      <vt:lpstr>PowerPoint Presentation</vt:lpstr>
      <vt:lpstr>PowerPoint Presentation</vt:lpstr>
      <vt:lpstr>PowerPoint Presentation</vt:lpstr>
      <vt:lpstr>Spill Kit</vt:lpstr>
      <vt:lpstr>PowerPoint Presentation</vt:lpstr>
      <vt:lpstr>Review of the session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Meshach Sunny Kujur</dc:creator>
  <cp:lastModifiedBy>Meshach Sunny Kujur</cp:lastModifiedBy>
  <cp:revision>2</cp:revision>
  <dcterms:created xsi:type="dcterms:W3CDTF">2021-11-11T06:52:05Z</dcterms:created>
  <dcterms:modified xsi:type="dcterms:W3CDTF">2021-11-11T07:05:23Z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0x010100F660CE27D5AB4543A573315B011C6C7D</vt:lpwstr>
  </property>
  <property fmtid="{D5CDD505-2E9C-101B-9397-08002B2CF9AE}" pid="3" name="Order">
    <vt:r8>8912400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