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4"/>
  </p:notesMasterIdLst>
  <p:sldIdLst>
    <p:sldId id="256" r:id="rId5"/>
    <p:sldId id="257" r:id="rId6"/>
    <p:sldId id="287" r:id="rId7"/>
    <p:sldId id="258" r:id="rId8"/>
    <p:sldId id="259" r:id="rId9"/>
    <p:sldId id="260" r:id="rId10"/>
    <p:sldId id="261" r:id="rId11"/>
    <p:sldId id="262" r:id="rId12"/>
    <p:sldId id="264" r:id="rId13"/>
    <p:sldId id="288" r:id="rId14"/>
    <p:sldId id="263" r:id="rId15"/>
    <p:sldId id="275" r:id="rId16"/>
    <p:sldId id="276" r:id="rId17"/>
    <p:sldId id="277" r:id="rId18"/>
    <p:sldId id="278" r:id="rId19"/>
    <p:sldId id="279" r:id="rId20"/>
    <p:sldId id="267" r:id="rId21"/>
    <p:sldId id="271" r:id="rId22"/>
    <p:sldId id="272" r:id="rId23"/>
    <p:sldId id="273" r:id="rId24"/>
    <p:sldId id="274" r:id="rId25"/>
    <p:sldId id="280" r:id="rId26"/>
    <p:sldId id="282" r:id="rId27"/>
    <p:sldId id="283" r:id="rId28"/>
    <p:sldId id="284" r:id="rId29"/>
    <p:sldId id="285" r:id="rId30"/>
    <p:sldId id="286" r:id="rId31"/>
    <p:sldId id="281" r:id="rId32"/>
    <p:sldId id="29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em Singh" userId="0ce063f9-b3f1-448e-874f-2fa1043a2606" providerId="ADAL" clId="{38258561-7C0A-4012-BC36-BB274D68D140}"/>
    <pc:docChg chg="custSel modSld">
      <pc:chgData name="Prem Singh" userId="0ce063f9-b3f1-448e-874f-2fa1043a2606" providerId="ADAL" clId="{38258561-7C0A-4012-BC36-BB274D68D140}" dt="2021-10-29T07:15:21.862" v="2" actId="478"/>
      <pc:docMkLst>
        <pc:docMk/>
      </pc:docMkLst>
      <pc:sldChg chg="delSp">
        <pc:chgData name="Prem Singh" userId="0ce063f9-b3f1-448e-874f-2fa1043a2606" providerId="ADAL" clId="{38258561-7C0A-4012-BC36-BB274D68D140}" dt="2021-10-29T07:15:08.858" v="1" actId="478"/>
        <pc:sldMkLst>
          <pc:docMk/>
          <pc:sldMk cId="667334002" sldId="256"/>
        </pc:sldMkLst>
        <pc:picChg chg="del">
          <ac:chgData name="Prem Singh" userId="0ce063f9-b3f1-448e-874f-2fa1043a2606" providerId="ADAL" clId="{38258561-7C0A-4012-BC36-BB274D68D140}" dt="2021-10-29T07:15:06.722" v="0" actId="478"/>
          <ac:picMkLst>
            <pc:docMk/>
            <pc:sldMk cId="667334002" sldId="256"/>
            <ac:picMk id="6" creationId="{6DD748D5-BA2C-450F-B15E-FA9C6A885564}"/>
          </ac:picMkLst>
        </pc:picChg>
        <pc:picChg chg="del">
          <ac:chgData name="Prem Singh" userId="0ce063f9-b3f1-448e-874f-2fa1043a2606" providerId="ADAL" clId="{38258561-7C0A-4012-BC36-BB274D68D140}" dt="2021-10-29T07:15:08.858" v="1" actId="478"/>
          <ac:picMkLst>
            <pc:docMk/>
            <pc:sldMk cId="667334002" sldId="256"/>
            <ac:picMk id="7" creationId="{FE391A9F-73F7-4255-B353-5F9F8A2BE3FF}"/>
          </ac:picMkLst>
        </pc:picChg>
      </pc:sldChg>
      <pc:sldChg chg="addSp delSp modSp">
        <pc:chgData name="Prem Singh" userId="0ce063f9-b3f1-448e-874f-2fa1043a2606" providerId="ADAL" clId="{38258561-7C0A-4012-BC36-BB274D68D140}" dt="2021-10-29T07:15:21.862" v="2" actId="478"/>
        <pc:sldMkLst>
          <pc:docMk/>
          <pc:sldMk cId="1125463272" sldId="290"/>
        </pc:sldMkLst>
        <pc:spChg chg="del">
          <ac:chgData name="Prem Singh" userId="0ce063f9-b3f1-448e-874f-2fa1043a2606" providerId="ADAL" clId="{38258561-7C0A-4012-BC36-BB274D68D140}" dt="2021-10-29T07:15:21.862" v="2" actId="478"/>
          <ac:spMkLst>
            <pc:docMk/>
            <pc:sldMk cId="1125463272" sldId="290"/>
            <ac:spMk id="3" creationId="{3DDC4C97-4694-4FA3-A1C6-32E6107E510E}"/>
          </ac:spMkLst>
        </pc:spChg>
        <pc:spChg chg="add mod">
          <ac:chgData name="Prem Singh" userId="0ce063f9-b3f1-448e-874f-2fa1043a2606" providerId="ADAL" clId="{38258561-7C0A-4012-BC36-BB274D68D140}" dt="2021-10-29T07:15:21.862" v="2" actId="478"/>
          <ac:spMkLst>
            <pc:docMk/>
            <pc:sldMk cId="1125463272" sldId="290"/>
            <ac:spMk id="6" creationId="{C7D1E7B4-3C85-49D0-8688-05E49033ED2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D48C17-CA83-4D03-B097-01D79702F335}" type="datetimeFigureOut">
              <a:rPr lang="en-IN" smtClean="0"/>
              <a:t>29-10-2021</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4E0E32-880B-4AC7-9EFD-12ED900B56B4}" type="slidenum">
              <a:rPr lang="en-IN" smtClean="0"/>
              <a:t>‹#›</a:t>
            </a:fld>
            <a:endParaRPr lang="en-IN"/>
          </a:p>
        </p:txBody>
      </p:sp>
    </p:spTree>
    <p:extLst>
      <p:ext uri="{BB962C8B-B14F-4D97-AF65-F5344CB8AC3E}">
        <p14:creationId xmlns:p14="http://schemas.microsoft.com/office/powerpoint/2010/main" val="40450022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9538" y="741363"/>
            <a:ext cx="6578600"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F5F9EDA-F266-42C4-ACEE-B2F97896B32F}" type="slidenum">
              <a:rPr lang="en-US" altLang="en-US" smtClean="0"/>
              <a:pPr/>
              <a:t>29</a:t>
            </a:fld>
            <a:endParaRPr lang="en-US" altLang="en-US" dirty="0"/>
          </a:p>
        </p:txBody>
      </p:sp>
    </p:spTree>
    <p:extLst>
      <p:ext uri="{BB962C8B-B14F-4D97-AF65-F5344CB8AC3E}">
        <p14:creationId xmlns:p14="http://schemas.microsoft.com/office/powerpoint/2010/main" val="2866210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8A9E2D3-9F24-4EF3-B6E9-330C9BD050CF}" type="datetimeFigureOut">
              <a:rPr lang="en-IN" smtClean="0"/>
              <a:t>29-10-2021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28870-6F5E-460F-85D0-810B5E020527}"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7568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9E2D3-9F24-4EF3-B6E9-330C9BD050CF}" type="datetimeFigureOut">
              <a:rPr lang="en-IN" smtClean="0"/>
              <a:t>29-10-2021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28870-6F5E-460F-85D0-810B5E020527}" type="slidenum">
              <a:rPr lang="en-IN" smtClean="0"/>
              <a:t>‹#›</a:t>
            </a:fld>
            <a:endParaRPr lang="en-IN"/>
          </a:p>
        </p:txBody>
      </p:sp>
    </p:spTree>
    <p:extLst>
      <p:ext uri="{BB962C8B-B14F-4D97-AF65-F5344CB8AC3E}">
        <p14:creationId xmlns:p14="http://schemas.microsoft.com/office/powerpoint/2010/main" val="888845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9E2D3-9F24-4EF3-B6E9-330C9BD050CF}" type="datetimeFigureOut">
              <a:rPr lang="en-IN" smtClean="0"/>
              <a:t>29-10-2021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28870-6F5E-460F-85D0-810B5E020527}" type="slidenum">
              <a:rPr lang="en-IN" smtClean="0"/>
              <a:t>‹#›</a:t>
            </a:fld>
            <a:endParaRPr lang="en-IN"/>
          </a:p>
        </p:txBody>
      </p:sp>
    </p:spTree>
    <p:extLst>
      <p:ext uri="{BB962C8B-B14F-4D97-AF65-F5344CB8AC3E}">
        <p14:creationId xmlns:p14="http://schemas.microsoft.com/office/powerpoint/2010/main" val="41333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8A9E2D3-9F24-4EF3-B6E9-330C9BD050CF}" type="datetimeFigureOut">
              <a:rPr lang="en-IN" smtClean="0"/>
              <a:t>29-10-2021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28870-6F5E-460F-85D0-810B5E020527}" type="slidenum">
              <a:rPr lang="en-IN" smtClean="0"/>
              <a:t>‹#›</a:t>
            </a:fld>
            <a:endParaRPr lang="en-IN"/>
          </a:p>
        </p:txBody>
      </p:sp>
    </p:spTree>
    <p:extLst>
      <p:ext uri="{BB962C8B-B14F-4D97-AF65-F5344CB8AC3E}">
        <p14:creationId xmlns:p14="http://schemas.microsoft.com/office/powerpoint/2010/main" val="3300634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8A9E2D3-9F24-4EF3-B6E9-330C9BD050CF}" type="datetimeFigureOut">
              <a:rPr lang="en-IN" smtClean="0"/>
              <a:t>29-10-2021</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E28870-6F5E-460F-85D0-810B5E020527}" type="slidenum">
              <a:rPr lang="en-IN" smtClean="0"/>
              <a:t>‹#›</a:t>
            </a:fld>
            <a:endParaRPr lang="en-IN"/>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270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8A9E2D3-9F24-4EF3-B6E9-330C9BD050CF}" type="datetimeFigureOut">
              <a:rPr lang="en-IN" smtClean="0"/>
              <a:t>29-10-2021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E28870-6F5E-460F-85D0-810B5E020527}" type="slidenum">
              <a:rPr lang="en-IN" smtClean="0"/>
              <a:t>‹#›</a:t>
            </a:fld>
            <a:endParaRPr lang="en-IN"/>
          </a:p>
        </p:txBody>
      </p:sp>
    </p:spTree>
    <p:extLst>
      <p:ext uri="{BB962C8B-B14F-4D97-AF65-F5344CB8AC3E}">
        <p14:creationId xmlns:p14="http://schemas.microsoft.com/office/powerpoint/2010/main" val="3048654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8A9E2D3-9F24-4EF3-B6E9-330C9BD050CF}" type="datetimeFigureOut">
              <a:rPr lang="en-IN" smtClean="0"/>
              <a:t>29-10-2021</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E28870-6F5E-460F-85D0-810B5E020527}" type="slidenum">
              <a:rPr lang="en-IN" smtClean="0"/>
              <a:t>‹#›</a:t>
            </a:fld>
            <a:endParaRPr lang="en-IN"/>
          </a:p>
        </p:txBody>
      </p:sp>
    </p:spTree>
    <p:extLst>
      <p:ext uri="{BB962C8B-B14F-4D97-AF65-F5344CB8AC3E}">
        <p14:creationId xmlns:p14="http://schemas.microsoft.com/office/powerpoint/2010/main" val="3035916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8A9E2D3-9F24-4EF3-B6E9-330C9BD050CF}" type="datetimeFigureOut">
              <a:rPr lang="en-IN" smtClean="0"/>
              <a:t>29-10-2021</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E28870-6F5E-460F-85D0-810B5E020527}" type="slidenum">
              <a:rPr lang="en-IN" smtClean="0"/>
              <a:t>‹#›</a:t>
            </a:fld>
            <a:endParaRPr lang="en-IN"/>
          </a:p>
        </p:txBody>
      </p:sp>
    </p:spTree>
    <p:extLst>
      <p:ext uri="{BB962C8B-B14F-4D97-AF65-F5344CB8AC3E}">
        <p14:creationId xmlns:p14="http://schemas.microsoft.com/office/powerpoint/2010/main" val="459567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8A9E2D3-9F24-4EF3-B6E9-330C9BD050CF}" type="datetimeFigureOut">
              <a:rPr lang="en-IN" smtClean="0"/>
              <a:t>29-10-2021</a:t>
            </a:fld>
            <a:endParaRPr lang="en-IN"/>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IN"/>
          </a:p>
        </p:txBody>
      </p:sp>
      <p:sp>
        <p:nvSpPr>
          <p:cNvPr id="9" name="Slide Number Placeholder 8"/>
          <p:cNvSpPr>
            <a:spLocks noGrp="1"/>
          </p:cNvSpPr>
          <p:nvPr>
            <p:ph type="sldNum" sz="quarter" idx="12"/>
          </p:nvPr>
        </p:nvSpPr>
        <p:spPr/>
        <p:txBody>
          <a:bodyPr/>
          <a:lstStyle/>
          <a:p>
            <a:fld id="{45E28870-6F5E-460F-85D0-810B5E020527}" type="slidenum">
              <a:rPr lang="en-IN" smtClean="0"/>
              <a:t>‹#›</a:t>
            </a:fld>
            <a:endParaRPr lang="en-IN"/>
          </a:p>
        </p:txBody>
      </p:sp>
    </p:spTree>
    <p:extLst>
      <p:ext uri="{BB962C8B-B14F-4D97-AF65-F5344CB8AC3E}">
        <p14:creationId xmlns:p14="http://schemas.microsoft.com/office/powerpoint/2010/main" val="1261868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8A9E2D3-9F24-4EF3-B6E9-330C9BD050CF}" type="datetimeFigureOut">
              <a:rPr lang="en-IN" smtClean="0"/>
              <a:t>29-10-2021</a:t>
            </a:fld>
            <a:endParaRPr lang="en-IN"/>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IN"/>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5E28870-6F5E-460F-85D0-810B5E020527}" type="slidenum">
              <a:rPr lang="en-IN" smtClean="0"/>
              <a:t>‹#›</a:t>
            </a:fld>
            <a:endParaRPr lang="en-IN"/>
          </a:p>
        </p:txBody>
      </p:sp>
    </p:spTree>
    <p:extLst>
      <p:ext uri="{BB962C8B-B14F-4D97-AF65-F5344CB8AC3E}">
        <p14:creationId xmlns:p14="http://schemas.microsoft.com/office/powerpoint/2010/main" val="2211473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8A9E2D3-9F24-4EF3-B6E9-330C9BD050CF}" type="datetimeFigureOut">
              <a:rPr lang="en-IN" smtClean="0"/>
              <a:t>29-10-2021</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E28870-6F5E-460F-85D0-810B5E020527}" type="slidenum">
              <a:rPr lang="en-IN" smtClean="0"/>
              <a:t>‹#›</a:t>
            </a:fld>
            <a:endParaRPr lang="en-IN"/>
          </a:p>
        </p:txBody>
      </p:sp>
    </p:spTree>
    <p:extLst>
      <p:ext uri="{BB962C8B-B14F-4D97-AF65-F5344CB8AC3E}">
        <p14:creationId xmlns:p14="http://schemas.microsoft.com/office/powerpoint/2010/main" val="138477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8A9E2D3-9F24-4EF3-B6E9-330C9BD050CF}" type="datetimeFigureOut">
              <a:rPr lang="en-IN" smtClean="0"/>
              <a:t>29-10-2021</a:t>
            </a:fld>
            <a:endParaRPr lang="en-IN"/>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IN"/>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5E28870-6F5E-460F-85D0-810B5E020527}" type="slidenum">
              <a:rPr lang="en-IN" smtClean="0"/>
              <a:t>‹#›</a:t>
            </a:fld>
            <a:endParaRPr lang="en-IN"/>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568010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emf"/><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zycovd.co.in/needle-f"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D4E0-2FDC-4E2F-9481-AFD521749DAF}"/>
              </a:ext>
            </a:extLst>
          </p:cNvPr>
          <p:cNvSpPr>
            <a:spLocks noGrp="1"/>
          </p:cNvSpPr>
          <p:nvPr>
            <p:ph type="ctrTitle"/>
          </p:nvPr>
        </p:nvSpPr>
        <p:spPr>
          <a:xfrm>
            <a:off x="1097280" y="758952"/>
            <a:ext cx="10058400" cy="2670048"/>
          </a:xfrm>
        </p:spPr>
        <p:txBody>
          <a:bodyPr>
            <a:normAutofit/>
          </a:bodyPr>
          <a:lstStyle/>
          <a:p>
            <a:pPr algn="ctr"/>
            <a:r>
              <a:rPr lang="en-US" sz="4800" i="1" dirty="0">
                <a:latin typeface="Times New Roman" panose="02020603050405020304" pitchFamily="18" charset="0"/>
                <a:cs typeface="Times New Roman" panose="02020603050405020304" pitchFamily="18" charset="0"/>
              </a:rPr>
              <a:t>nCOV.19 Plasmid DNA Vaccine</a:t>
            </a:r>
            <a:br>
              <a:rPr lang="en-US" sz="4800" i="1" dirty="0">
                <a:latin typeface="Times New Roman" panose="02020603050405020304" pitchFamily="18" charset="0"/>
                <a:cs typeface="Times New Roman" panose="02020603050405020304" pitchFamily="18" charset="0"/>
              </a:rPr>
            </a:br>
            <a:r>
              <a:rPr lang="en-US" sz="4800" i="1" dirty="0">
                <a:latin typeface="Times New Roman" panose="02020603050405020304" pitchFamily="18" charset="0"/>
                <a:cs typeface="Times New Roman" panose="02020603050405020304" pitchFamily="18" charset="0"/>
              </a:rPr>
              <a:t>ZYCOV-D</a:t>
            </a:r>
            <a:endParaRPr lang="en-IN" sz="4800" i="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EE2956AE-40B8-44EC-8D79-67F403373D24}"/>
              </a:ext>
            </a:extLst>
          </p:cNvPr>
          <p:cNvSpPr>
            <a:spLocks noGrp="1"/>
          </p:cNvSpPr>
          <p:nvPr>
            <p:ph type="subTitle" idx="1"/>
          </p:nvPr>
        </p:nvSpPr>
        <p:spPr/>
        <p:txBody>
          <a:bodyPr/>
          <a:lstStyle/>
          <a:p>
            <a:endParaRPr lang="en-IN" dirty="0"/>
          </a:p>
        </p:txBody>
      </p:sp>
      <p:sp>
        <p:nvSpPr>
          <p:cNvPr id="8" name="Footer Placeholder 3">
            <a:extLst>
              <a:ext uri="{FF2B5EF4-FFF2-40B4-BE49-F238E27FC236}">
                <a16:creationId xmlns:a16="http://schemas.microsoft.com/office/drawing/2014/main" id="{7F090916-0BED-49C2-B8C0-8AF51BA08178}"/>
              </a:ext>
            </a:extLst>
          </p:cNvPr>
          <p:cNvSpPr txBox="1">
            <a:spLocks/>
          </p:cNvSpPr>
          <p:nvPr/>
        </p:nvSpPr>
        <p:spPr>
          <a:xfrm>
            <a:off x="4289428" y="6477003"/>
            <a:ext cx="3616325"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675" kern="1200" cap="none" baseline="0">
                <a:solidFill>
                  <a:srgbClr val="FFFFFF"/>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US" dirty="0"/>
              <a:t>Reaching Impact, Saturation, and Epidemic Control (RISE)</a:t>
            </a:r>
          </a:p>
        </p:txBody>
      </p:sp>
    </p:spTree>
    <p:extLst>
      <p:ext uri="{BB962C8B-B14F-4D97-AF65-F5344CB8AC3E}">
        <p14:creationId xmlns:p14="http://schemas.microsoft.com/office/powerpoint/2010/main" val="667334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BD438-3852-4E5D-868E-F947B0D0A9FC}"/>
              </a:ext>
            </a:extLst>
          </p:cNvPr>
          <p:cNvSpPr>
            <a:spLocks noGrp="1"/>
          </p:cNvSpPr>
          <p:nvPr>
            <p:ph type="title"/>
          </p:nvPr>
        </p:nvSpPr>
        <p:spPr>
          <a:xfrm>
            <a:off x="1097280" y="603315"/>
            <a:ext cx="10058400" cy="942681"/>
          </a:xfrm>
        </p:spPr>
        <p:txBody>
          <a:bodyPr>
            <a:normAutofit/>
          </a:bodyPr>
          <a:lstStyle/>
          <a:p>
            <a:r>
              <a:rPr lang="en-US" sz="2800" dirty="0">
                <a:latin typeface="Times New Roman" panose="02020603050405020304" pitchFamily="18" charset="0"/>
                <a:cs typeface="Times New Roman" panose="02020603050405020304" pitchFamily="18" charset="0"/>
              </a:rPr>
              <a:t>Advantages</a:t>
            </a:r>
            <a:endParaRPr lang="en-IN"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FBCAF8E9-34DA-4117-A2AB-30B731718DC1}"/>
              </a:ext>
            </a:extLst>
          </p:cNvPr>
          <p:cNvSpPr>
            <a:spLocks noGrp="1"/>
          </p:cNvSpPr>
          <p:nvPr>
            <p:ph idx="1"/>
          </p:nvPr>
        </p:nvSpPr>
        <p:spPr>
          <a:xfrm>
            <a:off x="1097280" y="1875934"/>
            <a:ext cx="10058400" cy="3993160"/>
          </a:xfrm>
        </p:spPr>
        <p:txBody>
          <a:bodyPr/>
          <a:lstStyle/>
          <a:p>
            <a:pPr algn="just">
              <a:buFont typeface="Wingdings" panose="05000000000000000000" pitchFamily="2" charset="2"/>
              <a:buChar char="§"/>
            </a:pPr>
            <a:r>
              <a:rPr lang="en-US" dirty="0"/>
              <a:t>The  thermostability  of  the  vaccine  will  help in easy transportation and storage  of  the  vaccine  and  reduce  any  cold  chain  breakdown challenges  leading  to  vaccine wastage. </a:t>
            </a:r>
          </a:p>
          <a:p>
            <a:pPr algn="just">
              <a:buFont typeface="Wingdings" panose="05000000000000000000" pitchFamily="2" charset="2"/>
              <a:buChar char="§"/>
            </a:pPr>
            <a:r>
              <a:rPr lang="en-US" dirty="0"/>
              <a:t>The  plasmid DNA  platform  provides  ease  of  manufacturing  with minimal  biosafety requirements  (BSL-1). e  any  cold  chain  breakdown challenges  leading  to  vaccine wastage.</a:t>
            </a:r>
          </a:p>
          <a:p>
            <a:pPr algn="just">
              <a:buFont typeface="Wingdings" panose="05000000000000000000" pitchFamily="2" charset="2"/>
              <a:buChar char="§"/>
            </a:pPr>
            <a:r>
              <a:rPr lang="en-US" dirty="0"/>
              <a:t>Also being  a  Plasmid DNA  vaccine,  </a:t>
            </a:r>
            <a:r>
              <a:rPr lang="en-US" dirty="0" err="1"/>
              <a:t>ZyCoV</a:t>
            </a:r>
            <a:r>
              <a:rPr lang="en-US" dirty="0"/>
              <a:t>-D  doesn’t  have  any  problem  associated with vector  based immunity. </a:t>
            </a:r>
          </a:p>
          <a:p>
            <a:pPr algn="just">
              <a:buFont typeface="Wingdings" panose="05000000000000000000" pitchFamily="2" charset="2"/>
              <a:buChar char="§"/>
            </a:pPr>
            <a:r>
              <a:rPr lang="en-US" dirty="0"/>
              <a:t>The Plasmid  DNA platform also  allows  generating  new  constructs  quickly  to  deal with mutations  in the  virus, such as  those  already  occurring.  </a:t>
            </a:r>
          </a:p>
          <a:p>
            <a:pPr algn="just">
              <a:buFont typeface="Wingdings" panose="05000000000000000000" pitchFamily="2" charset="2"/>
              <a:buChar char="§"/>
            </a:pPr>
            <a:r>
              <a:rPr lang="en-US" dirty="0"/>
              <a:t>Needle-free technique, reducing needle-stick injuries and vaccine hesitancy induced due to fear of needles.</a:t>
            </a:r>
            <a:endParaRPr lang="en-IN" dirty="0"/>
          </a:p>
        </p:txBody>
      </p:sp>
    </p:spTree>
    <p:extLst>
      <p:ext uri="{BB962C8B-B14F-4D97-AF65-F5344CB8AC3E}">
        <p14:creationId xmlns:p14="http://schemas.microsoft.com/office/powerpoint/2010/main" val="5458396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C0B8B-E1CF-464E-B52B-3502BF56178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58D5229-FF19-47B2-BEE8-F65C30AB8173}"/>
              </a:ext>
            </a:extLst>
          </p:cNvPr>
          <p:cNvSpPr>
            <a:spLocks noGrp="1"/>
          </p:cNvSpPr>
          <p:nvPr>
            <p:ph idx="1"/>
          </p:nvPr>
        </p:nvSpPr>
        <p:spPr>
          <a:xfrm>
            <a:off x="1097280" y="2743200"/>
            <a:ext cx="5756007" cy="3125894"/>
          </a:xfrm>
        </p:spPr>
        <p:txBody>
          <a:bodyPr/>
          <a:lstStyle/>
          <a:p>
            <a:pPr algn="ctr"/>
            <a:r>
              <a:rPr lang="en-US" sz="2400" b="1" dirty="0" err="1">
                <a:latin typeface="Times New Roman" panose="02020603050405020304" pitchFamily="18" charset="0"/>
                <a:cs typeface="Times New Roman" panose="02020603050405020304" pitchFamily="18" charset="0"/>
              </a:rPr>
              <a:t>PharmaJet</a:t>
            </a:r>
            <a:r>
              <a:rPr lang="en-US" sz="2400" b="1" dirty="0">
                <a:latin typeface="Times New Roman" panose="02020603050405020304" pitchFamily="18" charset="0"/>
                <a:cs typeface="Times New Roman" panose="02020603050405020304" pitchFamily="18" charset="0"/>
              </a:rPr>
              <a:t>® </a:t>
            </a:r>
            <a:r>
              <a:rPr lang="en-US" sz="2400" b="1" i="1" dirty="0">
                <a:latin typeface="Times New Roman" panose="02020603050405020304" pitchFamily="18" charset="0"/>
                <a:cs typeface="Times New Roman" panose="02020603050405020304" pitchFamily="18" charset="0"/>
              </a:rPr>
              <a:t>Tropis®</a:t>
            </a:r>
            <a:endParaRPr lang="en-IN" sz="2400"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Needle-Free Injection System</a:t>
            </a:r>
            <a:endParaRPr lang="en-IN" sz="2400" dirty="0">
              <a:latin typeface="Times New Roman" panose="02020603050405020304" pitchFamily="18" charset="0"/>
              <a:cs typeface="Times New Roman" panose="02020603050405020304" pitchFamily="18" charset="0"/>
            </a:endParaRPr>
          </a:p>
          <a:p>
            <a:pPr algn="ctr"/>
            <a:r>
              <a:rPr lang="en-US" sz="2400" dirty="0">
                <a:latin typeface="Times New Roman" panose="02020603050405020304" pitchFamily="18" charset="0"/>
                <a:cs typeface="Times New Roman" panose="02020603050405020304" pitchFamily="18" charset="0"/>
              </a:rPr>
              <a:t>For administration of </a:t>
            </a:r>
            <a:r>
              <a:rPr lang="en-US" sz="2400" dirty="0" err="1">
                <a:latin typeface="Times New Roman" panose="02020603050405020304" pitchFamily="18" charset="0"/>
                <a:cs typeface="Times New Roman" panose="02020603050405020304" pitchFamily="18" charset="0"/>
              </a:rPr>
              <a:t>ZyCov</a:t>
            </a:r>
            <a:r>
              <a:rPr lang="en-US" sz="2400" dirty="0">
                <a:latin typeface="Times New Roman" panose="02020603050405020304" pitchFamily="18" charset="0"/>
                <a:cs typeface="Times New Roman" panose="02020603050405020304" pitchFamily="18" charset="0"/>
              </a:rPr>
              <a:t>-D Vaccine only</a:t>
            </a:r>
            <a:endParaRPr lang="en-IN" sz="2400" dirty="0">
              <a:latin typeface="Times New Roman" panose="02020603050405020304" pitchFamily="18" charset="0"/>
              <a:cs typeface="Times New Roman" panose="02020603050405020304" pitchFamily="18" charset="0"/>
            </a:endParaRPr>
          </a:p>
          <a:p>
            <a:endParaRPr lang="en-IN" dirty="0"/>
          </a:p>
        </p:txBody>
      </p:sp>
      <p:pic>
        <p:nvPicPr>
          <p:cNvPr id="5" name="Picture 4">
            <a:extLst>
              <a:ext uri="{FF2B5EF4-FFF2-40B4-BE49-F238E27FC236}">
                <a16:creationId xmlns:a16="http://schemas.microsoft.com/office/drawing/2014/main" id="{F434E7A6-A65C-49FC-A633-FA09C7B1C793}"/>
              </a:ext>
            </a:extLst>
          </p:cNvPr>
          <p:cNvPicPr>
            <a:picLocks noChangeAspect="1"/>
          </p:cNvPicPr>
          <p:nvPr/>
        </p:nvPicPr>
        <p:blipFill>
          <a:blip r:embed="rId2"/>
          <a:stretch>
            <a:fillRect/>
          </a:stretch>
        </p:blipFill>
        <p:spPr>
          <a:xfrm>
            <a:off x="6853287" y="2262994"/>
            <a:ext cx="4438878" cy="2857647"/>
          </a:xfrm>
          <a:prstGeom prst="rect">
            <a:avLst/>
          </a:prstGeom>
        </p:spPr>
      </p:pic>
    </p:spTree>
    <p:extLst>
      <p:ext uri="{BB962C8B-B14F-4D97-AF65-F5344CB8AC3E}">
        <p14:creationId xmlns:p14="http://schemas.microsoft.com/office/powerpoint/2010/main" val="448139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64DE0-1F9A-4735-811C-AB9F1F532882}"/>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0402E06A-E848-4DEA-A1BE-AECBF96D0348}"/>
              </a:ext>
            </a:extLst>
          </p:cNvPr>
          <p:cNvPicPr>
            <a:picLocks noGrp="1" noChangeAspect="1"/>
          </p:cNvPicPr>
          <p:nvPr>
            <p:ph idx="1"/>
          </p:nvPr>
        </p:nvPicPr>
        <p:blipFill>
          <a:blip r:embed="rId2"/>
          <a:stretch>
            <a:fillRect/>
          </a:stretch>
        </p:blipFill>
        <p:spPr>
          <a:xfrm>
            <a:off x="1097280" y="286603"/>
            <a:ext cx="10058400" cy="5582385"/>
          </a:xfrm>
          <a:prstGeom prst="rect">
            <a:avLst/>
          </a:prstGeom>
        </p:spPr>
      </p:pic>
    </p:spTree>
    <p:extLst>
      <p:ext uri="{BB962C8B-B14F-4D97-AF65-F5344CB8AC3E}">
        <p14:creationId xmlns:p14="http://schemas.microsoft.com/office/powerpoint/2010/main" val="42012622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9C520-F417-4AB4-B011-B0980E065ABB}"/>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15DE7E7F-E1A5-47B5-A5B7-5E3C26EFC125}"/>
              </a:ext>
            </a:extLst>
          </p:cNvPr>
          <p:cNvSpPr>
            <a:spLocks noGrp="1"/>
          </p:cNvSpPr>
          <p:nvPr>
            <p:ph idx="1"/>
          </p:nvPr>
        </p:nvSpPr>
        <p:spPr/>
        <p:txBody>
          <a:bodyPr/>
          <a:lstStyle/>
          <a:p>
            <a:endParaRPr lang="en-IN"/>
          </a:p>
        </p:txBody>
      </p:sp>
      <p:pic>
        <p:nvPicPr>
          <p:cNvPr id="4" name="Picture 3">
            <a:extLst>
              <a:ext uri="{FF2B5EF4-FFF2-40B4-BE49-F238E27FC236}">
                <a16:creationId xmlns:a16="http://schemas.microsoft.com/office/drawing/2014/main" id="{365717B0-F056-4667-8FDC-91D0D4257024}"/>
              </a:ext>
            </a:extLst>
          </p:cNvPr>
          <p:cNvPicPr>
            <a:picLocks noChangeAspect="1"/>
          </p:cNvPicPr>
          <p:nvPr/>
        </p:nvPicPr>
        <p:blipFill>
          <a:blip r:embed="rId2"/>
          <a:stretch>
            <a:fillRect/>
          </a:stretch>
        </p:blipFill>
        <p:spPr>
          <a:xfrm>
            <a:off x="1097280" y="286603"/>
            <a:ext cx="10058399" cy="5582491"/>
          </a:xfrm>
          <a:prstGeom prst="rect">
            <a:avLst/>
          </a:prstGeom>
        </p:spPr>
      </p:pic>
    </p:spTree>
    <p:extLst>
      <p:ext uri="{BB962C8B-B14F-4D97-AF65-F5344CB8AC3E}">
        <p14:creationId xmlns:p14="http://schemas.microsoft.com/office/powerpoint/2010/main" val="1167005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F2E57-6562-4393-A9E9-4AD820F15CFE}"/>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F266BA8A-F6AB-4DFF-B918-285A9ED9A295}"/>
              </a:ext>
            </a:extLst>
          </p:cNvPr>
          <p:cNvPicPr>
            <a:picLocks noGrp="1" noChangeAspect="1"/>
          </p:cNvPicPr>
          <p:nvPr>
            <p:ph idx="1"/>
          </p:nvPr>
        </p:nvPicPr>
        <p:blipFill>
          <a:blip r:embed="rId2"/>
          <a:stretch>
            <a:fillRect/>
          </a:stretch>
        </p:blipFill>
        <p:spPr>
          <a:xfrm>
            <a:off x="1097280" y="286603"/>
            <a:ext cx="10058399" cy="4662468"/>
          </a:xfrm>
          <a:prstGeom prst="rect">
            <a:avLst/>
          </a:prstGeom>
        </p:spPr>
      </p:pic>
      <p:pic>
        <p:nvPicPr>
          <p:cNvPr id="5" name="Picture 4">
            <a:extLst>
              <a:ext uri="{FF2B5EF4-FFF2-40B4-BE49-F238E27FC236}">
                <a16:creationId xmlns:a16="http://schemas.microsoft.com/office/drawing/2014/main" id="{E27201D1-2241-442F-A78E-D6904F1525DD}"/>
              </a:ext>
            </a:extLst>
          </p:cNvPr>
          <p:cNvPicPr>
            <a:picLocks noChangeAspect="1"/>
          </p:cNvPicPr>
          <p:nvPr/>
        </p:nvPicPr>
        <p:blipFill>
          <a:blip r:embed="rId3"/>
          <a:stretch>
            <a:fillRect/>
          </a:stretch>
        </p:blipFill>
        <p:spPr>
          <a:xfrm>
            <a:off x="2809188" y="4873659"/>
            <a:ext cx="5439266" cy="857838"/>
          </a:xfrm>
          <a:prstGeom prst="rect">
            <a:avLst/>
          </a:prstGeom>
        </p:spPr>
      </p:pic>
    </p:spTree>
    <p:extLst>
      <p:ext uri="{BB962C8B-B14F-4D97-AF65-F5344CB8AC3E}">
        <p14:creationId xmlns:p14="http://schemas.microsoft.com/office/powerpoint/2010/main" val="2780125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ED779-764B-4005-A43C-C04E2094AC2C}"/>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6E6B711E-ED30-4D21-B8F2-F4326C7CCB7A}"/>
              </a:ext>
            </a:extLst>
          </p:cNvPr>
          <p:cNvPicPr>
            <a:picLocks noGrp="1" noChangeAspect="1"/>
          </p:cNvPicPr>
          <p:nvPr>
            <p:ph idx="1"/>
          </p:nvPr>
        </p:nvPicPr>
        <p:blipFill>
          <a:blip r:embed="rId2"/>
          <a:stretch>
            <a:fillRect/>
          </a:stretch>
        </p:blipFill>
        <p:spPr>
          <a:xfrm>
            <a:off x="2149311" y="565609"/>
            <a:ext cx="8116479" cy="5303380"/>
          </a:xfrm>
          <a:prstGeom prst="rect">
            <a:avLst/>
          </a:prstGeom>
        </p:spPr>
      </p:pic>
    </p:spTree>
    <p:extLst>
      <p:ext uri="{BB962C8B-B14F-4D97-AF65-F5344CB8AC3E}">
        <p14:creationId xmlns:p14="http://schemas.microsoft.com/office/powerpoint/2010/main" val="19823779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78CCA-F8C7-43BF-AEA6-642D492B10FE}"/>
              </a:ext>
            </a:extLst>
          </p:cNvPr>
          <p:cNvSpPr>
            <a:spLocks noGrp="1"/>
          </p:cNvSpPr>
          <p:nvPr>
            <p:ph type="title"/>
          </p:nvPr>
        </p:nvSpPr>
        <p:spPr/>
        <p:txBody>
          <a:bodyPr/>
          <a:lstStyle/>
          <a:p>
            <a:endParaRPr lang="en-IN" dirty="0"/>
          </a:p>
        </p:txBody>
      </p:sp>
      <p:pic>
        <p:nvPicPr>
          <p:cNvPr id="4" name="Content Placeholder 3">
            <a:extLst>
              <a:ext uri="{FF2B5EF4-FFF2-40B4-BE49-F238E27FC236}">
                <a16:creationId xmlns:a16="http://schemas.microsoft.com/office/drawing/2014/main" id="{014A7379-A76F-4C56-8B68-63CAED0D53F7}"/>
              </a:ext>
            </a:extLst>
          </p:cNvPr>
          <p:cNvPicPr>
            <a:picLocks noGrp="1" noChangeAspect="1"/>
          </p:cNvPicPr>
          <p:nvPr>
            <p:ph idx="1"/>
          </p:nvPr>
        </p:nvPicPr>
        <p:blipFill>
          <a:blip r:embed="rId2"/>
          <a:stretch>
            <a:fillRect/>
          </a:stretch>
        </p:blipFill>
        <p:spPr>
          <a:xfrm>
            <a:off x="1617748" y="1003653"/>
            <a:ext cx="9017463" cy="4204363"/>
          </a:xfrm>
          <a:prstGeom prst="rect">
            <a:avLst/>
          </a:prstGeom>
        </p:spPr>
      </p:pic>
      <p:sp>
        <p:nvSpPr>
          <p:cNvPr id="5" name="Rectangle 4">
            <a:extLst>
              <a:ext uri="{FF2B5EF4-FFF2-40B4-BE49-F238E27FC236}">
                <a16:creationId xmlns:a16="http://schemas.microsoft.com/office/drawing/2014/main" id="{2071663C-3889-435B-85AA-5FA2DA02272D}"/>
              </a:ext>
            </a:extLst>
          </p:cNvPr>
          <p:cNvSpPr/>
          <p:nvPr/>
        </p:nvSpPr>
        <p:spPr>
          <a:xfrm>
            <a:off x="3048000" y="5208016"/>
            <a:ext cx="6096000" cy="646331"/>
          </a:xfrm>
          <a:prstGeom prst="rect">
            <a:avLst/>
          </a:prstGeom>
        </p:spPr>
        <p:txBody>
          <a:bodyPr>
            <a:spAutoFit/>
          </a:bodyPr>
          <a:lstStyle/>
          <a:p>
            <a:pPr algn="ctr"/>
            <a:r>
              <a:rPr lang="en-US" dirty="0"/>
              <a:t>Workflow is comparable to needle-syringe. Most users are self- or web-educated within 20 minutes</a:t>
            </a:r>
            <a:endParaRPr lang="en-IN" dirty="0"/>
          </a:p>
        </p:txBody>
      </p:sp>
    </p:spTree>
    <p:extLst>
      <p:ext uri="{BB962C8B-B14F-4D97-AF65-F5344CB8AC3E}">
        <p14:creationId xmlns:p14="http://schemas.microsoft.com/office/powerpoint/2010/main" val="36529782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AE797-E2B8-4BC7-9F54-F582B417BBFC}"/>
              </a:ext>
            </a:extLst>
          </p:cNvPr>
          <p:cNvSpPr>
            <a:spLocks noGrp="1"/>
          </p:cNvSpPr>
          <p:nvPr>
            <p:ph type="title"/>
          </p:nvPr>
        </p:nvSpPr>
        <p:spPr>
          <a:xfrm>
            <a:off x="1097280" y="286603"/>
            <a:ext cx="10058400" cy="702303"/>
          </a:xfrm>
        </p:spPr>
        <p:txBody>
          <a:bodyPr>
            <a:normAutofit/>
          </a:bodyPr>
          <a:lstStyle/>
          <a:p>
            <a:r>
              <a:rPr lang="en-US" sz="3600" dirty="0">
                <a:latin typeface="Times New Roman" panose="02020603050405020304" pitchFamily="18" charset="0"/>
                <a:cs typeface="Times New Roman" panose="02020603050405020304" pitchFamily="18" charset="0"/>
              </a:rPr>
              <a:t>Instructions for use</a:t>
            </a:r>
            <a:endParaRPr lang="en-IN" sz="3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6444019-8A9D-43C3-BF38-EB0DA20380AF}"/>
              </a:ext>
            </a:extLst>
          </p:cNvPr>
          <p:cNvSpPr>
            <a:spLocks noGrp="1"/>
          </p:cNvSpPr>
          <p:nvPr>
            <p:ph idx="1"/>
          </p:nvPr>
        </p:nvSpPr>
        <p:spPr>
          <a:xfrm>
            <a:off x="1097280" y="1282045"/>
            <a:ext cx="10058400" cy="4587049"/>
          </a:xfrm>
        </p:spPr>
        <p:txBody>
          <a:bodyPr/>
          <a:lstStyle/>
          <a:p>
            <a:r>
              <a:rPr lang="en-US" b="1" dirty="0"/>
              <a:t>1. Prepare the Injector</a:t>
            </a:r>
          </a:p>
          <a:p>
            <a:endParaRPr lang="en-IN" dirty="0"/>
          </a:p>
          <a:p>
            <a:endParaRPr lang="en-IN" dirty="0"/>
          </a:p>
        </p:txBody>
      </p:sp>
      <p:pic>
        <p:nvPicPr>
          <p:cNvPr id="4" name="Picture 3">
            <a:extLst>
              <a:ext uri="{FF2B5EF4-FFF2-40B4-BE49-F238E27FC236}">
                <a16:creationId xmlns:a16="http://schemas.microsoft.com/office/drawing/2014/main" id="{E3BDDC5E-BA60-42AF-9BC6-CF61D06449AA}"/>
              </a:ext>
            </a:extLst>
          </p:cNvPr>
          <p:cNvPicPr>
            <a:picLocks noChangeAspect="1"/>
          </p:cNvPicPr>
          <p:nvPr/>
        </p:nvPicPr>
        <p:blipFill>
          <a:blip r:embed="rId2"/>
          <a:stretch>
            <a:fillRect/>
          </a:stretch>
        </p:blipFill>
        <p:spPr>
          <a:xfrm>
            <a:off x="1036320" y="1649478"/>
            <a:ext cx="3321221" cy="1899259"/>
          </a:xfrm>
          <a:prstGeom prst="rect">
            <a:avLst/>
          </a:prstGeom>
        </p:spPr>
      </p:pic>
      <p:sp>
        <p:nvSpPr>
          <p:cNvPr id="5" name="TextBox 4">
            <a:extLst>
              <a:ext uri="{FF2B5EF4-FFF2-40B4-BE49-F238E27FC236}">
                <a16:creationId xmlns:a16="http://schemas.microsoft.com/office/drawing/2014/main" id="{9405C44B-8129-4E5B-95EA-D18B0C9F9591}"/>
              </a:ext>
            </a:extLst>
          </p:cNvPr>
          <p:cNvSpPr txBox="1"/>
          <p:nvPr/>
        </p:nvSpPr>
        <p:spPr>
          <a:xfrm>
            <a:off x="838986" y="3695307"/>
            <a:ext cx="3518555" cy="923330"/>
          </a:xfrm>
          <a:prstGeom prst="rect">
            <a:avLst/>
          </a:prstGeom>
          <a:noFill/>
        </p:spPr>
        <p:txBody>
          <a:bodyPr wrap="square" rtlCol="0">
            <a:spAutoFit/>
          </a:bodyPr>
          <a:lstStyle/>
          <a:p>
            <a:pPr algn="ctr"/>
            <a:r>
              <a:rPr lang="en-US" dirty="0"/>
              <a:t>a. Verify the Injector is in the uncharged state, by confirming the Injector Hammer is visible.</a:t>
            </a:r>
            <a:endParaRPr lang="en-IN" dirty="0"/>
          </a:p>
        </p:txBody>
      </p:sp>
      <p:pic>
        <p:nvPicPr>
          <p:cNvPr id="6" name="Picture 5">
            <a:extLst>
              <a:ext uri="{FF2B5EF4-FFF2-40B4-BE49-F238E27FC236}">
                <a16:creationId xmlns:a16="http://schemas.microsoft.com/office/drawing/2014/main" id="{992926B4-0E56-4C36-8409-0FA4888A8A38}"/>
              </a:ext>
            </a:extLst>
          </p:cNvPr>
          <p:cNvPicPr>
            <a:picLocks noChangeAspect="1"/>
          </p:cNvPicPr>
          <p:nvPr/>
        </p:nvPicPr>
        <p:blipFill>
          <a:blip r:embed="rId3"/>
          <a:stretch>
            <a:fillRect/>
          </a:stretch>
        </p:blipFill>
        <p:spPr>
          <a:xfrm>
            <a:off x="4784657" y="1649478"/>
            <a:ext cx="2971953" cy="1752690"/>
          </a:xfrm>
          <a:prstGeom prst="rect">
            <a:avLst/>
          </a:prstGeom>
        </p:spPr>
      </p:pic>
      <p:sp>
        <p:nvSpPr>
          <p:cNvPr id="7" name="TextBox 6">
            <a:extLst>
              <a:ext uri="{FF2B5EF4-FFF2-40B4-BE49-F238E27FC236}">
                <a16:creationId xmlns:a16="http://schemas.microsoft.com/office/drawing/2014/main" id="{BEA444AC-8B5A-4C33-86FB-61627605D3A8}"/>
              </a:ext>
            </a:extLst>
          </p:cNvPr>
          <p:cNvSpPr txBox="1"/>
          <p:nvPr/>
        </p:nvSpPr>
        <p:spPr>
          <a:xfrm>
            <a:off x="4590855" y="3716574"/>
            <a:ext cx="3729876" cy="1754326"/>
          </a:xfrm>
          <a:prstGeom prst="rect">
            <a:avLst/>
          </a:prstGeom>
          <a:noFill/>
        </p:spPr>
        <p:txBody>
          <a:bodyPr wrap="square" rtlCol="0">
            <a:spAutoFit/>
          </a:bodyPr>
          <a:lstStyle/>
          <a:p>
            <a:pPr algn="ctr"/>
            <a:r>
              <a:rPr lang="en-US" dirty="0"/>
              <a:t>b. When the Injector is in the uncharged state, as shown above, open the Handles to prepare the Injector. Press the rear </a:t>
            </a:r>
            <a:r>
              <a:rPr lang="en-US" b="1" dirty="0"/>
              <a:t>Injector Latch </a:t>
            </a:r>
            <a:r>
              <a:rPr lang="en-US" dirty="0"/>
              <a:t>Button to allow the Injector Handles to open freely.</a:t>
            </a:r>
          </a:p>
        </p:txBody>
      </p:sp>
      <p:pic>
        <p:nvPicPr>
          <p:cNvPr id="8" name="Picture 7">
            <a:extLst>
              <a:ext uri="{FF2B5EF4-FFF2-40B4-BE49-F238E27FC236}">
                <a16:creationId xmlns:a16="http://schemas.microsoft.com/office/drawing/2014/main" id="{24A862E5-C2FB-455B-A41A-CAB2ECA6E003}"/>
              </a:ext>
            </a:extLst>
          </p:cNvPr>
          <p:cNvPicPr>
            <a:picLocks noChangeAspect="1"/>
          </p:cNvPicPr>
          <p:nvPr/>
        </p:nvPicPr>
        <p:blipFill>
          <a:blip r:embed="rId4"/>
          <a:stretch>
            <a:fillRect/>
          </a:stretch>
        </p:blipFill>
        <p:spPr>
          <a:xfrm>
            <a:off x="8320730" y="1536570"/>
            <a:ext cx="3638737" cy="2012168"/>
          </a:xfrm>
          <a:prstGeom prst="rect">
            <a:avLst/>
          </a:prstGeom>
        </p:spPr>
      </p:pic>
      <p:sp>
        <p:nvSpPr>
          <p:cNvPr id="9" name="TextBox 8">
            <a:extLst>
              <a:ext uri="{FF2B5EF4-FFF2-40B4-BE49-F238E27FC236}">
                <a16:creationId xmlns:a16="http://schemas.microsoft.com/office/drawing/2014/main" id="{58209AC0-DCD6-4D55-9BF6-76F667D2D18F}"/>
              </a:ext>
            </a:extLst>
          </p:cNvPr>
          <p:cNvSpPr txBox="1"/>
          <p:nvPr/>
        </p:nvSpPr>
        <p:spPr>
          <a:xfrm>
            <a:off x="8700940" y="3770722"/>
            <a:ext cx="2894030" cy="2308324"/>
          </a:xfrm>
          <a:prstGeom prst="rect">
            <a:avLst/>
          </a:prstGeom>
          <a:noFill/>
        </p:spPr>
        <p:txBody>
          <a:bodyPr wrap="square" rtlCol="0">
            <a:spAutoFit/>
          </a:bodyPr>
          <a:lstStyle/>
          <a:p>
            <a:pPr algn="ctr"/>
            <a:r>
              <a:rPr lang="en-US" dirty="0"/>
              <a:t>c. With the Injector Handles fully open, squeeze the Handles until they close and are locked in place. Once the Injector Handles are closed, ensure the Injector Hammer is recessed indicating the Injector is charged.</a:t>
            </a:r>
            <a:endParaRPr lang="en-IN" dirty="0"/>
          </a:p>
        </p:txBody>
      </p:sp>
    </p:spTree>
    <p:extLst>
      <p:ext uri="{BB962C8B-B14F-4D97-AF65-F5344CB8AC3E}">
        <p14:creationId xmlns:p14="http://schemas.microsoft.com/office/powerpoint/2010/main" val="1951967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F29AA-F3BD-4CB0-8569-22F362D5ED5D}"/>
              </a:ext>
            </a:extLst>
          </p:cNvPr>
          <p:cNvSpPr>
            <a:spLocks noGrp="1"/>
          </p:cNvSpPr>
          <p:nvPr>
            <p:ph type="title"/>
          </p:nvPr>
        </p:nvSpPr>
        <p:spPr>
          <a:xfrm>
            <a:off x="1097280" y="286604"/>
            <a:ext cx="10058400" cy="542956"/>
          </a:xfrm>
        </p:spPr>
        <p:txBody>
          <a:bodyPr>
            <a:normAutofit/>
          </a:bodyPr>
          <a:lstStyle/>
          <a:p>
            <a:r>
              <a:rPr lang="en-US" sz="2400" b="1" dirty="0">
                <a:latin typeface="Times New Roman" panose="02020603050405020304" pitchFamily="18" charset="0"/>
                <a:cs typeface="Times New Roman" panose="02020603050405020304" pitchFamily="18" charset="0"/>
              </a:rPr>
              <a:t>2. Fill syringe</a:t>
            </a:r>
            <a:endParaRPr lang="en-IN" sz="2400" b="1"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538F7BD-F903-4ECA-A6AB-A6E49DEBD5D3}"/>
              </a:ext>
            </a:extLst>
          </p:cNvPr>
          <p:cNvSpPr>
            <a:spLocks noGrp="1"/>
          </p:cNvSpPr>
          <p:nvPr>
            <p:ph idx="1"/>
          </p:nvPr>
        </p:nvSpPr>
        <p:spPr>
          <a:xfrm>
            <a:off x="273377" y="829561"/>
            <a:ext cx="11613823" cy="5599018"/>
          </a:xfrm>
        </p:spPr>
        <p:txBody>
          <a:bodyPr>
            <a:normAutofit/>
          </a:bodyPr>
          <a:lstStyle/>
          <a:p>
            <a:pPr lvl="0"/>
            <a:endParaRPr lang="en-IN" dirty="0"/>
          </a:p>
          <a:p>
            <a:endParaRPr lang="en-IN" dirty="0"/>
          </a:p>
        </p:txBody>
      </p:sp>
      <p:pic>
        <p:nvPicPr>
          <p:cNvPr id="4" name="Picture 3">
            <a:extLst>
              <a:ext uri="{FF2B5EF4-FFF2-40B4-BE49-F238E27FC236}">
                <a16:creationId xmlns:a16="http://schemas.microsoft.com/office/drawing/2014/main" id="{4F945DAD-2CA7-459A-88D1-CD848849A267}"/>
              </a:ext>
            </a:extLst>
          </p:cNvPr>
          <p:cNvPicPr>
            <a:picLocks noChangeAspect="1"/>
          </p:cNvPicPr>
          <p:nvPr/>
        </p:nvPicPr>
        <p:blipFill>
          <a:blip r:embed="rId2"/>
          <a:stretch>
            <a:fillRect/>
          </a:stretch>
        </p:blipFill>
        <p:spPr>
          <a:xfrm>
            <a:off x="1504411" y="858159"/>
            <a:ext cx="1505027" cy="1606633"/>
          </a:xfrm>
          <a:prstGeom prst="rect">
            <a:avLst/>
          </a:prstGeom>
        </p:spPr>
      </p:pic>
      <p:pic>
        <p:nvPicPr>
          <p:cNvPr id="5" name="Picture 4">
            <a:extLst>
              <a:ext uri="{FF2B5EF4-FFF2-40B4-BE49-F238E27FC236}">
                <a16:creationId xmlns:a16="http://schemas.microsoft.com/office/drawing/2014/main" id="{16A0614D-0E19-4B24-ABD6-3BD184F310E3}"/>
              </a:ext>
            </a:extLst>
          </p:cNvPr>
          <p:cNvPicPr>
            <a:picLocks noChangeAspect="1"/>
          </p:cNvPicPr>
          <p:nvPr/>
        </p:nvPicPr>
        <p:blipFill>
          <a:blip r:embed="rId3"/>
          <a:stretch>
            <a:fillRect/>
          </a:stretch>
        </p:blipFill>
        <p:spPr>
          <a:xfrm>
            <a:off x="5825063" y="827170"/>
            <a:ext cx="1320868" cy="1727399"/>
          </a:xfrm>
          <a:prstGeom prst="rect">
            <a:avLst/>
          </a:prstGeom>
        </p:spPr>
      </p:pic>
      <p:pic>
        <p:nvPicPr>
          <p:cNvPr id="6" name="Picture 5">
            <a:extLst>
              <a:ext uri="{FF2B5EF4-FFF2-40B4-BE49-F238E27FC236}">
                <a16:creationId xmlns:a16="http://schemas.microsoft.com/office/drawing/2014/main" id="{1CA192ED-2234-4EB4-A757-A8054179CFC3}"/>
              </a:ext>
            </a:extLst>
          </p:cNvPr>
          <p:cNvPicPr>
            <a:picLocks noChangeAspect="1"/>
          </p:cNvPicPr>
          <p:nvPr/>
        </p:nvPicPr>
        <p:blipFill>
          <a:blip r:embed="rId4"/>
          <a:stretch>
            <a:fillRect/>
          </a:stretch>
        </p:blipFill>
        <p:spPr>
          <a:xfrm>
            <a:off x="9761329" y="829560"/>
            <a:ext cx="1390721" cy="1727399"/>
          </a:xfrm>
          <a:prstGeom prst="rect">
            <a:avLst/>
          </a:prstGeom>
        </p:spPr>
      </p:pic>
      <p:pic>
        <p:nvPicPr>
          <p:cNvPr id="7" name="Picture 6">
            <a:extLst>
              <a:ext uri="{FF2B5EF4-FFF2-40B4-BE49-F238E27FC236}">
                <a16:creationId xmlns:a16="http://schemas.microsoft.com/office/drawing/2014/main" id="{8919CE4C-E5FE-4614-964A-E8BDD988DC21}"/>
              </a:ext>
            </a:extLst>
          </p:cNvPr>
          <p:cNvPicPr>
            <a:picLocks noChangeAspect="1"/>
          </p:cNvPicPr>
          <p:nvPr/>
        </p:nvPicPr>
        <p:blipFill>
          <a:blip r:embed="rId5"/>
          <a:stretch>
            <a:fillRect/>
          </a:stretch>
        </p:blipFill>
        <p:spPr>
          <a:xfrm>
            <a:off x="1598156" y="3800048"/>
            <a:ext cx="1276416" cy="1511378"/>
          </a:xfrm>
          <a:prstGeom prst="rect">
            <a:avLst/>
          </a:prstGeom>
        </p:spPr>
      </p:pic>
      <p:pic>
        <p:nvPicPr>
          <p:cNvPr id="8" name="Picture 7">
            <a:extLst>
              <a:ext uri="{FF2B5EF4-FFF2-40B4-BE49-F238E27FC236}">
                <a16:creationId xmlns:a16="http://schemas.microsoft.com/office/drawing/2014/main" id="{1B9F736E-FB65-4027-9F03-9C0D36A501DD}"/>
              </a:ext>
            </a:extLst>
          </p:cNvPr>
          <p:cNvPicPr>
            <a:picLocks noChangeAspect="1"/>
          </p:cNvPicPr>
          <p:nvPr/>
        </p:nvPicPr>
        <p:blipFill>
          <a:blip r:embed="rId6"/>
          <a:stretch>
            <a:fillRect/>
          </a:stretch>
        </p:blipFill>
        <p:spPr>
          <a:xfrm>
            <a:off x="5845780" y="3876636"/>
            <a:ext cx="1181161" cy="1543129"/>
          </a:xfrm>
          <a:prstGeom prst="rect">
            <a:avLst/>
          </a:prstGeom>
        </p:spPr>
      </p:pic>
      <p:pic>
        <p:nvPicPr>
          <p:cNvPr id="9" name="Picture 8">
            <a:extLst>
              <a:ext uri="{FF2B5EF4-FFF2-40B4-BE49-F238E27FC236}">
                <a16:creationId xmlns:a16="http://schemas.microsoft.com/office/drawing/2014/main" id="{FEF7E762-C847-4037-89C6-D1C07AEE4733}"/>
              </a:ext>
            </a:extLst>
          </p:cNvPr>
          <p:cNvPicPr>
            <a:picLocks noChangeAspect="1"/>
          </p:cNvPicPr>
          <p:nvPr/>
        </p:nvPicPr>
        <p:blipFill>
          <a:blip r:embed="rId7"/>
          <a:stretch>
            <a:fillRect/>
          </a:stretch>
        </p:blipFill>
        <p:spPr>
          <a:xfrm>
            <a:off x="9868249" y="3942436"/>
            <a:ext cx="1333569" cy="1562180"/>
          </a:xfrm>
          <a:prstGeom prst="rect">
            <a:avLst/>
          </a:prstGeom>
        </p:spPr>
      </p:pic>
      <p:sp>
        <p:nvSpPr>
          <p:cNvPr id="10" name="TextBox 9">
            <a:extLst>
              <a:ext uri="{FF2B5EF4-FFF2-40B4-BE49-F238E27FC236}">
                <a16:creationId xmlns:a16="http://schemas.microsoft.com/office/drawing/2014/main" id="{A44540E4-B5A7-4D1F-AB1D-BBAE4AA86CEB}"/>
              </a:ext>
            </a:extLst>
          </p:cNvPr>
          <p:cNvSpPr txBox="1"/>
          <p:nvPr/>
        </p:nvSpPr>
        <p:spPr>
          <a:xfrm>
            <a:off x="754144" y="2493389"/>
            <a:ext cx="3005562" cy="923330"/>
          </a:xfrm>
          <a:prstGeom prst="rect">
            <a:avLst/>
          </a:prstGeom>
          <a:noFill/>
        </p:spPr>
        <p:txBody>
          <a:bodyPr wrap="square" rtlCol="0">
            <a:spAutoFit/>
          </a:bodyPr>
          <a:lstStyle/>
          <a:p>
            <a:pPr lvl="0" algn="ctr"/>
            <a:r>
              <a:rPr lang="en-US" dirty="0"/>
              <a:t>A. Remove the green protective cap from the Syringe.</a:t>
            </a:r>
            <a:endParaRPr lang="en-IN" dirty="0"/>
          </a:p>
        </p:txBody>
      </p:sp>
      <p:sp>
        <p:nvSpPr>
          <p:cNvPr id="11" name="TextBox 10">
            <a:extLst>
              <a:ext uri="{FF2B5EF4-FFF2-40B4-BE49-F238E27FC236}">
                <a16:creationId xmlns:a16="http://schemas.microsoft.com/office/drawing/2014/main" id="{3A3FC723-7F71-4171-9820-96B69211B44B}"/>
              </a:ext>
            </a:extLst>
          </p:cNvPr>
          <p:cNvSpPr txBox="1"/>
          <p:nvPr/>
        </p:nvSpPr>
        <p:spPr>
          <a:xfrm>
            <a:off x="4970180" y="2476105"/>
            <a:ext cx="3091308" cy="1200329"/>
          </a:xfrm>
          <a:prstGeom prst="rect">
            <a:avLst/>
          </a:prstGeom>
          <a:noFill/>
        </p:spPr>
        <p:txBody>
          <a:bodyPr wrap="square" rtlCol="0">
            <a:spAutoFit/>
          </a:bodyPr>
          <a:lstStyle/>
          <a:p>
            <a:pPr lvl="0" algn="ctr"/>
            <a:r>
              <a:rPr lang="en-US" dirty="0"/>
              <a:t>B. Place Syringe into top of Filling Adaptor. Push down and</a:t>
            </a:r>
            <a:r>
              <a:rPr lang="en-IN" dirty="0"/>
              <a:t> </a:t>
            </a:r>
            <a:r>
              <a:rPr lang="en-US" dirty="0"/>
              <a:t>twist to lock the Syringe into place.</a:t>
            </a:r>
          </a:p>
        </p:txBody>
      </p:sp>
      <p:sp>
        <p:nvSpPr>
          <p:cNvPr id="14" name="TextBox 13">
            <a:extLst>
              <a:ext uri="{FF2B5EF4-FFF2-40B4-BE49-F238E27FC236}">
                <a16:creationId xmlns:a16="http://schemas.microsoft.com/office/drawing/2014/main" id="{9358BE40-FBDD-4D96-BADA-410FAE78AE8C}"/>
              </a:ext>
            </a:extLst>
          </p:cNvPr>
          <p:cNvSpPr txBox="1"/>
          <p:nvPr/>
        </p:nvSpPr>
        <p:spPr>
          <a:xfrm flipH="1">
            <a:off x="9069748" y="2465108"/>
            <a:ext cx="2930572" cy="1477328"/>
          </a:xfrm>
          <a:prstGeom prst="rect">
            <a:avLst/>
          </a:prstGeom>
          <a:noFill/>
        </p:spPr>
        <p:txBody>
          <a:bodyPr wrap="square" rtlCol="0">
            <a:spAutoFit/>
          </a:bodyPr>
          <a:lstStyle/>
          <a:p>
            <a:pPr algn="ctr"/>
            <a:r>
              <a:rPr lang="en-US" dirty="0"/>
              <a:t>C. Remove the protective sleeve from the spike. Insert the Filling Adaptor spike into the vial with a twisting motion until it is fully</a:t>
            </a:r>
            <a:r>
              <a:rPr lang="en-IN" dirty="0"/>
              <a:t> </a:t>
            </a:r>
            <a:r>
              <a:rPr lang="en-US" dirty="0"/>
              <a:t>seated</a:t>
            </a:r>
            <a:endParaRPr lang="en-IN" dirty="0"/>
          </a:p>
        </p:txBody>
      </p:sp>
      <p:sp>
        <p:nvSpPr>
          <p:cNvPr id="16" name="TextBox 15">
            <a:extLst>
              <a:ext uri="{FF2B5EF4-FFF2-40B4-BE49-F238E27FC236}">
                <a16:creationId xmlns:a16="http://schemas.microsoft.com/office/drawing/2014/main" id="{D493BBBD-BFBC-4E94-BC99-9E7A3518AF94}"/>
              </a:ext>
            </a:extLst>
          </p:cNvPr>
          <p:cNvSpPr txBox="1"/>
          <p:nvPr/>
        </p:nvSpPr>
        <p:spPr>
          <a:xfrm>
            <a:off x="669303" y="5228250"/>
            <a:ext cx="3133672" cy="1200329"/>
          </a:xfrm>
          <a:prstGeom prst="rect">
            <a:avLst/>
          </a:prstGeom>
          <a:noFill/>
        </p:spPr>
        <p:txBody>
          <a:bodyPr wrap="square" rtlCol="0">
            <a:spAutoFit/>
          </a:bodyPr>
          <a:lstStyle/>
          <a:p>
            <a:pPr algn="ctr"/>
            <a:r>
              <a:rPr lang="en-US" dirty="0"/>
              <a:t>D. Invert the Adaptor/Syringe assembly. Pull down the Plunger</a:t>
            </a:r>
            <a:r>
              <a:rPr lang="en-IN" dirty="0"/>
              <a:t> </a:t>
            </a:r>
            <a:r>
              <a:rPr lang="en-US" dirty="0"/>
              <a:t>to draw fluid into Syringe.</a:t>
            </a:r>
            <a:r>
              <a:rPr lang="en-IN" dirty="0"/>
              <a:t> </a:t>
            </a:r>
            <a:r>
              <a:rPr lang="en-US" dirty="0"/>
              <a:t>Remove bubbles.</a:t>
            </a:r>
          </a:p>
        </p:txBody>
      </p:sp>
      <p:sp>
        <p:nvSpPr>
          <p:cNvPr id="17" name="TextBox 16">
            <a:extLst>
              <a:ext uri="{FF2B5EF4-FFF2-40B4-BE49-F238E27FC236}">
                <a16:creationId xmlns:a16="http://schemas.microsoft.com/office/drawing/2014/main" id="{BFE1A393-AB88-41F0-BE60-56EC8E9301C6}"/>
              </a:ext>
            </a:extLst>
          </p:cNvPr>
          <p:cNvSpPr txBox="1"/>
          <p:nvPr/>
        </p:nvSpPr>
        <p:spPr>
          <a:xfrm>
            <a:off x="5147036" y="5369476"/>
            <a:ext cx="2639504" cy="923330"/>
          </a:xfrm>
          <a:prstGeom prst="rect">
            <a:avLst/>
          </a:prstGeom>
          <a:noFill/>
        </p:spPr>
        <p:txBody>
          <a:bodyPr wrap="square" rtlCol="0">
            <a:spAutoFit/>
          </a:bodyPr>
          <a:lstStyle/>
          <a:p>
            <a:pPr algn="ctr"/>
            <a:r>
              <a:rPr lang="en-US" dirty="0"/>
              <a:t>E. Complete filling by aligning the red rubber ring with the fill line.</a:t>
            </a:r>
          </a:p>
        </p:txBody>
      </p:sp>
      <p:sp>
        <p:nvSpPr>
          <p:cNvPr id="24" name="TextBox 23">
            <a:extLst>
              <a:ext uri="{FF2B5EF4-FFF2-40B4-BE49-F238E27FC236}">
                <a16:creationId xmlns:a16="http://schemas.microsoft.com/office/drawing/2014/main" id="{0450F3FC-3C42-4C8D-B582-059124F4A072}"/>
              </a:ext>
            </a:extLst>
          </p:cNvPr>
          <p:cNvSpPr txBox="1"/>
          <p:nvPr/>
        </p:nvSpPr>
        <p:spPr>
          <a:xfrm>
            <a:off x="8898903" y="5419765"/>
            <a:ext cx="3209087" cy="923330"/>
          </a:xfrm>
          <a:prstGeom prst="rect">
            <a:avLst/>
          </a:prstGeom>
          <a:noFill/>
        </p:spPr>
        <p:txBody>
          <a:bodyPr wrap="square" rtlCol="0">
            <a:spAutoFit/>
          </a:bodyPr>
          <a:lstStyle/>
          <a:p>
            <a:pPr algn="ctr"/>
            <a:r>
              <a:rPr lang="en-US" dirty="0"/>
              <a:t>F. Snap off the end of the Plunger protruding from Syringe</a:t>
            </a:r>
            <a:endParaRPr lang="en-IN" dirty="0"/>
          </a:p>
          <a:p>
            <a:pPr algn="ctr"/>
            <a:r>
              <a:rPr lang="en-US" dirty="0"/>
              <a:t>at the neck and discard.</a:t>
            </a:r>
            <a:endParaRPr lang="en-IN" dirty="0"/>
          </a:p>
        </p:txBody>
      </p:sp>
    </p:spTree>
    <p:extLst>
      <p:ext uri="{BB962C8B-B14F-4D97-AF65-F5344CB8AC3E}">
        <p14:creationId xmlns:p14="http://schemas.microsoft.com/office/powerpoint/2010/main" val="37526676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B6E84-7EF9-4E84-8B28-4610F6C09E45}"/>
              </a:ext>
            </a:extLst>
          </p:cNvPr>
          <p:cNvSpPr>
            <a:spLocks noGrp="1"/>
          </p:cNvSpPr>
          <p:nvPr>
            <p:ph type="title"/>
          </p:nvPr>
        </p:nvSpPr>
        <p:spPr>
          <a:xfrm>
            <a:off x="1097280" y="286604"/>
            <a:ext cx="10058400" cy="1306526"/>
          </a:xfrm>
        </p:spPr>
        <p:txBody>
          <a:bodyPr>
            <a:normAutofit/>
          </a:bodyPr>
          <a:lstStyle/>
          <a:p>
            <a:r>
              <a:rPr lang="en-US" sz="2400" b="1" dirty="0">
                <a:latin typeface="Times New Roman" panose="02020603050405020304" pitchFamily="18" charset="0"/>
                <a:cs typeface="Times New Roman" panose="02020603050405020304" pitchFamily="18" charset="0"/>
              </a:rPr>
              <a:t>3. Load Injector</a:t>
            </a:r>
            <a:endParaRPr lang="en-IN" sz="2400" b="1"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A2CF1F9B-6962-4B71-98AC-5C937F04B936}"/>
              </a:ext>
            </a:extLst>
          </p:cNvPr>
          <p:cNvPicPr>
            <a:picLocks noGrp="1" noChangeAspect="1"/>
          </p:cNvPicPr>
          <p:nvPr>
            <p:ph idx="1"/>
          </p:nvPr>
        </p:nvPicPr>
        <p:blipFill>
          <a:blip r:embed="rId2"/>
          <a:stretch>
            <a:fillRect/>
          </a:stretch>
        </p:blipFill>
        <p:spPr>
          <a:xfrm>
            <a:off x="1875057" y="2044629"/>
            <a:ext cx="2959252" cy="2768742"/>
          </a:xfrm>
          <a:prstGeom prst="rect">
            <a:avLst/>
          </a:prstGeom>
        </p:spPr>
      </p:pic>
      <p:pic>
        <p:nvPicPr>
          <p:cNvPr id="5" name="Picture 4">
            <a:extLst>
              <a:ext uri="{FF2B5EF4-FFF2-40B4-BE49-F238E27FC236}">
                <a16:creationId xmlns:a16="http://schemas.microsoft.com/office/drawing/2014/main" id="{8F95B4F4-0851-43A3-B6E4-E09C2D242A24}"/>
              </a:ext>
            </a:extLst>
          </p:cNvPr>
          <p:cNvPicPr>
            <a:picLocks noChangeAspect="1"/>
          </p:cNvPicPr>
          <p:nvPr/>
        </p:nvPicPr>
        <p:blipFill>
          <a:blip r:embed="rId3"/>
          <a:stretch>
            <a:fillRect/>
          </a:stretch>
        </p:blipFill>
        <p:spPr>
          <a:xfrm>
            <a:off x="7281487" y="2044629"/>
            <a:ext cx="3035456" cy="2724290"/>
          </a:xfrm>
          <a:prstGeom prst="rect">
            <a:avLst/>
          </a:prstGeom>
        </p:spPr>
      </p:pic>
      <p:sp>
        <p:nvSpPr>
          <p:cNvPr id="6" name="TextBox 5">
            <a:extLst>
              <a:ext uri="{FF2B5EF4-FFF2-40B4-BE49-F238E27FC236}">
                <a16:creationId xmlns:a16="http://schemas.microsoft.com/office/drawing/2014/main" id="{1C48638D-8A0E-48C5-A93F-27039FA2F80D}"/>
              </a:ext>
            </a:extLst>
          </p:cNvPr>
          <p:cNvSpPr txBox="1"/>
          <p:nvPr/>
        </p:nvSpPr>
        <p:spPr>
          <a:xfrm>
            <a:off x="933254" y="4813371"/>
            <a:ext cx="4572000" cy="923330"/>
          </a:xfrm>
          <a:prstGeom prst="rect">
            <a:avLst/>
          </a:prstGeom>
          <a:noFill/>
        </p:spPr>
        <p:txBody>
          <a:bodyPr wrap="square" rtlCol="0">
            <a:spAutoFit/>
          </a:bodyPr>
          <a:lstStyle/>
          <a:p>
            <a:pPr algn="ctr"/>
            <a:r>
              <a:rPr lang="en-US" dirty="0"/>
              <a:t>a. Insert the Syringe and Vial Assembly into the Inner Core</a:t>
            </a:r>
            <a:r>
              <a:rPr lang="en-IN" dirty="0"/>
              <a:t> </a:t>
            </a:r>
            <a:r>
              <a:rPr lang="en-US" dirty="0"/>
              <a:t>Housing of the charged Injector until it "clicks" into place.</a:t>
            </a:r>
            <a:endParaRPr lang="en-IN" dirty="0"/>
          </a:p>
        </p:txBody>
      </p:sp>
      <p:sp>
        <p:nvSpPr>
          <p:cNvPr id="8" name="TextBox 7">
            <a:extLst>
              <a:ext uri="{FF2B5EF4-FFF2-40B4-BE49-F238E27FC236}">
                <a16:creationId xmlns:a16="http://schemas.microsoft.com/office/drawing/2014/main" id="{9D6FB2F9-8E1D-4347-B4D9-8EB6C5FE07AB}"/>
              </a:ext>
            </a:extLst>
          </p:cNvPr>
          <p:cNvSpPr txBox="1"/>
          <p:nvPr/>
        </p:nvSpPr>
        <p:spPr>
          <a:xfrm>
            <a:off x="6447057" y="4813370"/>
            <a:ext cx="4708623" cy="2031325"/>
          </a:xfrm>
          <a:prstGeom prst="rect">
            <a:avLst/>
          </a:prstGeom>
          <a:noFill/>
        </p:spPr>
        <p:txBody>
          <a:bodyPr wrap="square" rtlCol="0">
            <a:spAutoFit/>
          </a:bodyPr>
          <a:lstStyle/>
          <a:p>
            <a:pPr lvl="0" algn="ctr"/>
            <a:r>
              <a:rPr lang="en-US" dirty="0"/>
              <a:t>b. Reinvert the assembly and remove the Filling Adapter and Vial from the Syringe using a</a:t>
            </a:r>
            <a:endParaRPr lang="en-IN" dirty="0"/>
          </a:p>
          <a:p>
            <a:pPr algn="ctr"/>
            <a:r>
              <a:rPr lang="en-US" dirty="0"/>
              <a:t>counterclockwise turn.</a:t>
            </a:r>
            <a:endParaRPr lang="en-IN" dirty="0"/>
          </a:p>
          <a:p>
            <a:pPr algn="ctr"/>
            <a:br>
              <a:rPr lang="en-US" dirty="0"/>
            </a:br>
            <a:r>
              <a:rPr lang="en-US" dirty="0"/>
              <a:t> </a:t>
            </a:r>
            <a:endParaRPr lang="en-IN" dirty="0"/>
          </a:p>
          <a:p>
            <a:pPr algn="ctr"/>
            <a:r>
              <a:rPr lang="en-US" dirty="0"/>
              <a:t> </a:t>
            </a:r>
            <a:endParaRPr lang="en-IN" dirty="0"/>
          </a:p>
          <a:p>
            <a:pPr algn="ctr"/>
            <a:r>
              <a:rPr lang="en-US" dirty="0"/>
              <a:t> </a:t>
            </a:r>
            <a:endParaRPr lang="en-IN" dirty="0"/>
          </a:p>
        </p:txBody>
      </p:sp>
    </p:spTree>
    <p:extLst>
      <p:ext uri="{BB962C8B-B14F-4D97-AF65-F5344CB8AC3E}">
        <p14:creationId xmlns:p14="http://schemas.microsoft.com/office/powerpoint/2010/main" val="459058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8C31F-EFDA-40E6-BF15-D92CDE77E5AE}"/>
              </a:ext>
            </a:extLst>
          </p:cNvPr>
          <p:cNvSpPr>
            <a:spLocks noGrp="1"/>
          </p:cNvSpPr>
          <p:nvPr>
            <p:ph type="title"/>
          </p:nvPr>
        </p:nvSpPr>
        <p:spPr>
          <a:xfrm>
            <a:off x="1097280" y="286604"/>
            <a:ext cx="10058400" cy="1391368"/>
          </a:xfrm>
        </p:spPr>
        <p:txBody>
          <a:bodyPr>
            <a:normAutofit/>
          </a:bodyPr>
          <a:lstStyle/>
          <a:p>
            <a:r>
              <a:rPr lang="en-US" sz="4000" dirty="0">
                <a:latin typeface="Times New Roman" panose="02020603050405020304" pitchFamily="18" charset="0"/>
                <a:cs typeface="Times New Roman" panose="02020603050405020304" pitchFamily="18" charset="0"/>
              </a:rPr>
              <a:t>Introduction</a:t>
            </a:r>
            <a:endParaRPr lang="en-I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BFA0924-6C5F-4B40-ABD0-B767886F5FFF}"/>
              </a:ext>
            </a:extLst>
          </p:cNvPr>
          <p:cNvSpPr>
            <a:spLocks noGrp="1"/>
          </p:cNvSpPr>
          <p:nvPr>
            <p:ph idx="1"/>
          </p:nvPr>
        </p:nvSpPr>
        <p:spPr>
          <a:xfrm>
            <a:off x="1197204" y="2073897"/>
            <a:ext cx="9958476" cy="3795196"/>
          </a:xfrm>
        </p:spPr>
        <p:txBody>
          <a:bodyPr>
            <a:normAutofit/>
          </a:bodyPr>
          <a:lstStyle/>
          <a:p>
            <a:pPr algn="just"/>
            <a:r>
              <a:rPr lang="en-US" sz="1800" dirty="0" err="1">
                <a:latin typeface="Times New Roman" panose="02020603050405020304" pitchFamily="18" charset="0"/>
                <a:cs typeface="Times New Roman" panose="02020603050405020304" pitchFamily="18" charset="0"/>
              </a:rPr>
              <a:t>ZyCoV</a:t>
            </a:r>
            <a:r>
              <a:rPr lang="en-US" sz="1800" dirty="0">
                <a:latin typeface="Times New Roman" panose="02020603050405020304" pitchFamily="18" charset="0"/>
                <a:cs typeface="Times New Roman" panose="02020603050405020304" pitchFamily="18" charset="0"/>
              </a:rPr>
              <a:t>-D is a DNA plasmid-based COVID-19 vaccine developed by Indian pharmaceutical company Cadila Healthcare, with support from the Biotechnology Industry Research Assistance Council (</a:t>
            </a:r>
            <a:r>
              <a:rPr lang="en-IN" sz="1800" dirty="0">
                <a:latin typeface="Times New Roman" panose="02020603050405020304" pitchFamily="18" charset="0"/>
                <a:cs typeface="Times New Roman" panose="02020603050405020304" pitchFamily="18" charset="0"/>
              </a:rPr>
              <a:t>DBT-BIRAC) under Mission COVID Suraksha.</a:t>
            </a:r>
          </a:p>
          <a:p>
            <a:pPr algn="just"/>
            <a:r>
              <a:rPr lang="en-US" sz="1800" dirty="0">
                <a:latin typeface="Times New Roman" panose="02020603050405020304" pitchFamily="18" charset="0"/>
                <a:cs typeface="Times New Roman" panose="02020603050405020304" pitchFamily="18" charset="0"/>
              </a:rPr>
              <a:t>It is approved for Emergency Use Authorization (EUA) in India.</a:t>
            </a:r>
          </a:p>
          <a:p>
            <a:pPr algn="just"/>
            <a:r>
              <a:rPr lang="en-US" sz="1800" dirty="0">
                <a:latin typeface="Times New Roman" panose="02020603050405020304" pitchFamily="18" charset="0"/>
                <a:cs typeface="Times New Roman" panose="02020603050405020304" pitchFamily="18" charset="0"/>
              </a:rPr>
              <a:t>The world’s first and India’s indigenously developed Plasmid DNA Vaccine for COVID-19.</a:t>
            </a:r>
          </a:p>
          <a:p>
            <a:pPr algn="just"/>
            <a:r>
              <a:rPr lang="en-US" sz="1800" dirty="0">
                <a:latin typeface="Times New Roman" panose="02020603050405020304" pitchFamily="18" charset="0"/>
                <a:cs typeface="Times New Roman" panose="02020603050405020304" pitchFamily="18" charset="0"/>
              </a:rPr>
              <a:t>First vaccine in India to be approved for children and adults 12 years and above.</a:t>
            </a:r>
          </a:p>
          <a:p>
            <a:pPr marL="0" indent="0" algn="just">
              <a:buNone/>
            </a:pPr>
            <a:r>
              <a:rPr lang="en-US" sz="1800" dirty="0">
                <a:latin typeface="Times New Roman" panose="02020603050405020304" pitchFamily="18" charset="0"/>
                <a:cs typeface="Times New Roman" panose="02020603050405020304" pitchFamily="18" charset="0"/>
              </a:rPr>
              <a:t>  </a:t>
            </a:r>
            <a:endParaRPr lang="en-IN" sz="1800" dirty="0">
              <a:latin typeface="Times New Roman" panose="020206030504050203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8A6181C5-40AB-46CB-8D21-966BFDFA5FF9}"/>
              </a:ext>
            </a:extLst>
          </p:cNvPr>
          <p:cNvPicPr>
            <a:picLocks noChangeAspect="1"/>
          </p:cNvPicPr>
          <p:nvPr/>
        </p:nvPicPr>
        <p:blipFill>
          <a:blip r:embed="rId2"/>
          <a:stretch>
            <a:fillRect/>
          </a:stretch>
        </p:blipFill>
        <p:spPr>
          <a:xfrm>
            <a:off x="1197204" y="4640619"/>
            <a:ext cx="2514729" cy="673135"/>
          </a:xfrm>
          <a:prstGeom prst="rect">
            <a:avLst/>
          </a:prstGeom>
        </p:spPr>
      </p:pic>
      <p:pic>
        <p:nvPicPr>
          <p:cNvPr id="7" name="Picture 6">
            <a:extLst>
              <a:ext uri="{FF2B5EF4-FFF2-40B4-BE49-F238E27FC236}">
                <a16:creationId xmlns:a16="http://schemas.microsoft.com/office/drawing/2014/main" id="{C097A446-038E-430F-ABF5-6BF4755F1C53}"/>
              </a:ext>
            </a:extLst>
          </p:cNvPr>
          <p:cNvPicPr>
            <a:picLocks noChangeAspect="1"/>
          </p:cNvPicPr>
          <p:nvPr/>
        </p:nvPicPr>
        <p:blipFill>
          <a:blip r:embed="rId3"/>
          <a:stretch>
            <a:fillRect/>
          </a:stretch>
        </p:blipFill>
        <p:spPr>
          <a:xfrm>
            <a:off x="9165265" y="4126243"/>
            <a:ext cx="1990415" cy="1187511"/>
          </a:xfrm>
          <a:prstGeom prst="rect">
            <a:avLst/>
          </a:prstGeom>
        </p:spPr>
      </p:pic>
    </p:spTree>
    <p:extLst>
      <p:ext uri="{BB962C8B-B14F-4D97-AF65-F5344CB8AC3E}">
        <p14:creationId xmlns:p14="http://schemas.microsoft.com/office/powerpoint/2010/main" val="2353638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E8928-7549-48FF-96E1-21D577FEE81A}"/>
              </a:ext>
            </a:extLst>
          </p:cNvPr>
          <p:cNvSpPr>
            <a:spLocks noGrp="1"/>
          </p:cNvSpPr>
          <p:nvPr>
            <p:ph type="title"/>
          </p:nvPr>
        </p:nvSpPr>
        <p:spPr>
          <a:xfrm>
            <a:off x="1097280" y="286604"/>
            <a:ext cx="10058400" cy="731492"/>
          </a:xfrm>
        </p:spPr>
        <p:txBody>
          <a:bodyPr>
            <a:normAutofit/>
          </a:bodyPr>
          <a:lstStyle/>
          <a:p>
            <a:r>
              <a:rPr lang="en-US" sz="2800" b="1" dirty="0"/>
              <a:t>4. Give Injection</a:t>
            </a:r>
            <a:endParaRPr lang="en-IN" sz="2800" b="1" dirty="0"/>
          </a:p>
        </p:txBody>
      </p:sp>
      <p:sp>
        <p:nvSpPr>
          <p:cNvPr id="3" name="Content Placeholder 2">
            <a:extLst>
              <a:ext uri="{FF2B5EF4-FFF2-40B4-BE49-F238E27FC236}">
                <a16:creationId xmlns:a16="http://schemas.microsoft.com/office/drawing/2014/main" id="{83C2709D-FA0E-4E44-88D5-3A74741DDFD8}"/>
              </a:ext>
            </a:extLst>
          </p:cNvPr>
          <p:cNvSpPr>
            <a:spLocks noGrp="1"/>
          </p:cNvSpPr>
          <p:nvPr>
            <p:ph idx="1"/>
          </p:nvPr>
        </p:nvSpPr>
        <p:spPr>
          <a:xfrm>
            <a:off x="782425" y="1319753"/>
            <a:ext cx="11057641" cy="4549341"/>
          </a:xfrm>
        </p:spPr>
        <p:txBody>
          <a:bodyPr/>
          <a:lstStyle/>
          <a:p>
            <a:r>
              <a:rPr lang="en-US" dirty="0"/>
              <a:t>      NOTE:  If  needed, remove protective Syringe  Cap.</a:t>
            </a:r>
            <a:endParaRPr lang="en-IN" dirty="0"/>
          </a:p>
        </p:txBody>
      </p:sp>
      <p:pic>
        <p:nvPicPr>
          <p:cNvPr id="4" name="Picture 3">
            <a:extLst>
              <a:ext uri="{FF2B5EF4-FFF2-40B4-BE49-F238E27FC236}">
                <a16:creationId xmlns:a16="http://schemas.microsoft.com/office/drawing/2014/main" id="{D9B96E97-5F18-42EB-84CB-1B6C50A70C51}"/>
              </a:ext>
            </a:extLst>
          </p:cNvPr>
          <p:cNvPicPr>
            <a:picLocks noChangeAspect="1"/>
          </p:cNvPicPr>
          <p:nvPr/>
        </p:nvPicPr>
        <p:blipFill>
          <a:blip r:embed="rId2"/>
          <a:stretch>
            <a:fillRect/>
          </a:stretch>
        </p:blipFill>
        <p:spPr>
          <a:xfrm>
            <a:off x="1515663" y="2002893"/>
            <a:ext cx="3149762" cy="1778091"/>
          </a:xfrm>
          <a:prstGeom prst="rect">
            <a:avLst/>
          </a:prstGeom>
        </p:spPr>
      </p:pic>
      <p:pic>
        <p:nvPicPr>
          <p:cNvPr id="5" name="Picture 4">
            <a:extLst>
              <a:ext uri="{FF2B5EF4-FFF2-40B4-BE49-F238E27FC236}">
                <a16:creationId xmlns:a16="http://schemas.microsoft.com/office/drawing/2014/main" id="{9E93361A-2011-4859-8A47-E3DD956483E2}"/>
              </a:ext>
            </a:extLst>
          </p:cNvPr>
          <p:cNvPicPr>
            <a:picLocks noChangeAspect="1"/>
          </p:cNvPicPr>
          <p:nvPr/>
        </p:nvPicPr>
        <p:blipFill>
          <a:blip r:embed="rId3"/>
          <a:stretch>
            <a:fillRect/>
          </a:stretch>
        </p:blipFill>
        <p:spPr>
          <a:xfrm>
            <a:off x="6751707" y="2002893"/>
            <a:ext cx="3898465" cy="1778091"/>
          </a:xfrm>
          <a:prstGeom prst="rect">
            <a:avLst/>
          </a:prstGeom>
        </p:spPr>
      </p:pic>
      <p:sp>
        <p:nvSpPr>
          <p:cNvPr id="6" name="TextBox 5">
            <a:extLst>
              <a:ext uri="{FF2B5EF4-FFF2-40B4-BE49-F238E27FC236}">
                <a16:creationId xmlns:a16="http://schemas.microsoft.com/office/drawing/2014/main" id="{56EA2220-D17F-41E8-BAAC-77F52CBBA683}"/>
              </a:ext>
            </a:extLst>
          </p:cNvPr>
          <p:cNvSpPr txBox="1"/>
          <p:nvPr/>
        </p:nvSpPr>
        <p:spPr>
          <a:xfrm>
            <a:off x="351934" y="3823097"/>
            <a:ext cx="4738540" cy="1200329"/>
          </a:xfrm>
          <a:prstGeom prst="rect">
            <a:avLst/>
          </a:prstGeom>
          <a:noFill/>
        </p:spPr>
        <p:txBody>
          <a:bodyPr wrap="square" rtlCol="0">
            <a:spAutoFit/>
          </a:bodyPr>
          <a:lstStyle/>
          <a:p>
            <a:pPr lvl="1" algn="ctr"/>
            <a:r>
              <a:rPr lang="en-US" dirty="0"/>
              <a:t>a. With forefinger, depress and hold the Injector Safety Button(Yellow Button). This allows the Inner Core Housing to retract freely.</a:t>
            </a:r>
            <a:endParaRPr lang="en-IN" sz="1400" dirty="0"/>
          </a:p>
        </p:txBody>
      </p:sp>
      <p:sp>
        <p:nvSpPr>
          <p:cNvPr id="7" name="TextBox 6">
            <a:extLst>
              <a:ext uri="{FF2B5EF4-FFF2-40B4-BE49-F238E27FC236}">
                <a16:creationId xmlns:a16="http://schemas.microsoft.com/office/drawing/2014/main" id="{FC5CAE0C-1904-4158-B101-0489026A0790}"/>
              </a:ext>
            </a:extLst>
          </p:cNvPr>
          <p:cNvSpPr txBox="1"/>
          <p:nvPr/>
        </p:nvSpPr>
        <p:spPr>
          <a:xfrm>
            <a:off x="5561814" y="3823098"/>
            <a:ext cx="6278252" cy="1754326"/>
          </a:xfrm>
          <a:prstGeom prst="rect">
            <a:avLst/>
          </a:prstGeom>
          <a:noFill/>
        </p:spPr>
        <p:txBody>
          <a:bodyPr wrap="square" rtlCol="0">
            <a:spAutoFit/>
          </a:bodyPr>
          <a:lstStyle/>
          <a:p>
            <a:pPr algn="ctr"/>
            <a:r>
              <a:rPr lang="en-US" dirty="0"/>
              <a:t>b. While holding the Safety Button, press the Syringe perpendicular to the injection site. Once the Inner Core Housing is retracted, it is not necessary to hold the Safety Button as long as you keep pressure on the patient and the Inner Core Housing remains retracted. To inject, depress Activation Button with thumb. A “click” will be heard upon injection.</a:t>
            </a:r>
            <a:endParaRPr lang="en-IN" dirty="0"/>
          </a:p>
        </p:txBody>
      </p:sp>
    </p:spTree>
    <p:extLst>
      <p:ext uri="{BB962C8B-B14F-4D97-AF65-F5344CB8AC3E}">
        <p14:creationId xmlns:p14="http://schemas.microsoft.com/office/powerpoint/2010/main" val="2537077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9E47-EA86-4D76-B137-412F3CC0CE04}"/>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43261AB9-4F8E-4B1A-9651-838E74E5AB41}"/>
              </a:ext>
            </a:extLst>
          </p:cNvPr>
          <p:cNvPicPr>
            <a:picLocks noGrp="1" noChangeAspect="1"/>
          </p:cNvPicPr>
          <p:nvPr>
            <p:ph idx="1"/>
          </p:nvPr>
        </p:nvPicPr>
        <p:blipFill>
          <a:blip r:embed="rId2"/>
          <a:stretch>
            <a:fillRect/>
          </a:stretch>
        </p:blipFill>
        <p:spPr>
          <a:xfrm>
            <a:off x="1828800" y="1640264"/>
            <a:ext cx="3016577" cy="2050253"/>
          </a:xfrm>
          <a:prstGeom prst="rect">
            <a:avLst/>
          </a:prstGeom>
        </p:spPr>
      </p:pic>
      <p:pic>
        <p:nvPicPr>
          <p:cNvPr id="5" name="Picture 4">
            <a:extLst>
              <a:ext uri="{FF2B5EF4-FFF2-40B4-BE49-F238E27FC236}">
                <a16:creationId xmlns:a16="http://schemas.microsoft.com/office/drawing/2014/main" id="{C12C9CB5-E1EC-4B73-AAD6-0696F08F0E65}"/>
              </a:ext>
            </a:extLst>
          </p:cNvPr>
          <p:cNvPicPr>
            <a:picLocks noChangeAspect="1"/>
          </p:cNvPicPr>
          <p:nvPr/>
        </p:nvPicPr>
        <p:blipFill>
          <a:blip r:embed="rId3"/>
          <a:stretch>
            <a:fillRect/>
          </a:stretch>
        </p:blipFill>
        <p:spPr>
          <a:xfrm>
            <a:off x="7554315" y="1737360"/>
            <a:ext cx="2947145" cy="1953157"/>
          </a:xfrm>
          <a:prstGeom prst="rect">
            <a:avLst/>
          </a:prstGeom>
        </p:spPr>
      </p:pic>
      <p:sp>
        <p:nvSpPr>
          <p:cNvPr id="6" name="TextBox 5">
            <a:extLst>
              <a:ext uri="{FF2B5EF4-FFF2-40B4-BE49-F238E27FC236}">
                <a16:creationId xmlns:a16="http://schemas.microsoft.com/office/drawing/2014/main" id="{BB226536-2735-4F08-8302-CAAA6735A0C5}"/>
              </a:ext>
            </a:extLst>
          </p:cNvPr>
          <p:cNvSpPr txBox="1"/>
          <p:nvPr/>
        </p:nvSpPr>
        <p:spPr>
          <a:xfrm>
            <a:off x="1514572" y="3836707"/>
            <a:ext cx="3877559" cy="1200329"/>
          </a:xfrm>
          <a:prstGeom prst="rect">
            <a:avLst/>
          </a:prstGeom>
          <a:noFill/>
        </p:spPr>
        <p:txBody>
          <a:bodyPr wrap="square" rtlCol="0">
            <a:spAutoFit/>
          </a:bodyPr>
          <a:lstStyle/>
          <a:p>
            <a:pPr algn="ctr"/>
            <a:r>
              <a:rPr lang="en-US" dirty="0"/>
              <a:t>c. Immediately following injection, apply pressure to injection site with cotton or gauze for 60 seconds and then apply an adhesive bandage.</a:t>
            </a:r>
            <a:endParaRPr lang="en-IN" dirty="0"/>
          </a:p>
        </p:txBody>
      </p:sp>
      <p:sp>
        <p:nvSpPr>
          <p:cNvPr id="7" name="TextBox 6">
            <a:extLst>
              <a:ext uri="{FF2B5EF4-FFF2-40B4-BE49-F238E27FC236}">
                <a16:creationId xmlns:a16="http://schemas.microsoft.com/office/drawing/2014/main" id="{48FA444A-B0E2-449D-AE6A-5890EF752D3A}"/>
              </a:ext>
            </a:extLst>
          </p:cNvPr>
          <p:cNvSpPr txBox="1"/>
          <p:nvPr/>
        </p:nvSpPr>
        <p:spPr>
          <a:xfrm>
            <a:off x="7183225" y="3808430"/>
            <a:ext cx="3660741" cy="1754326"/>
          </a:xfrm>
          <a:prstGeom prst="rect">
            <a:avLst/>
          </a:prstGeom>
          <a:noFill/>
        </p:spPr>
        <p:txBody>
          <a:bodyPr wrap="square" rtlCol="0">
            <a:spAutoFit/>
          </a:bodyPr>
          <a:lstStyle/>
          <a:p>
            <a:pPr algn="ctr"/>
            <a:r>
              <a:rPr lang="en-US" dirty="0"/>
              <a:t>d. Remove Syringe from the Injector by pressing the Eject button, and dispose of Syringe in accordance with local requirements.</a:t>
            </a:r>
          </a:p>
          <a:p>
            <a:br>
              <a:rPr lang="en-US" dirty="0"/>
            </a:br>
            <a:endParaRPr lang="en-IN" dirty="0"/>
          </a:p>
        </p:txBody>
      </p:sp>
    </p:spTree>
    <p:extLst>
      <p:ext uri="{BB962C8B-B14F-4D97-AF65-F5344CB8AC3E}">
        <p14:creationId xmlns:p14="http://schemas.microsoft.com/office/powerpoint/2010/main" val="2457146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26085-3332-4CC0-9FA8-84332DAD3A47}"/>
              </a:ext>
            </a:extLst>
          </p:cNvPr>
          <p:cNvSpPr>
            <a:spLocks noGrp="1"/>
          </p:cNvSpPr>
          <p:nvPr>
            <p:ph type="title"/>
          </p:nvPr>
        </p:nvSpPr>
        <p:spPr>
          <a:xfrm>
            <a:off x="1097280" y="286603"/>
            <a:ext cx="10058400" cy="1099137"/>
          </a:xfrm>
        </p:spPr>
        <p:txBody>
          <a:bodyPr/>
          <a:lstStyle/>
          <a:p>
            <a:r>
              <a:rPr lang="en-US" dirty="0"/>
              <a:t>Helpful Tips</a:t>
            </a:r>
            <a:endParaRPr lang="en-IN" dirty="0"/>
          </a:p>
        </p:txBody>
      </p:sp>
      <p:pic>
        <p:nvPicPr>
          <p:cNvPr id="8" name="Content Placeholder 7">
            <a:extLst>
              <a:ext uri="{FF2B5EF4-FFF2-40B4-BE49-F238E27FC236}">
                <a16:creationId xmlns:a16="http://schemas.microsoft.com/office/drawing/2014/main" id="{1ED8BFCB-C0B2-4CF4-BCE8-63EBD3F52261}"/>
              </a:ext>
            </a:extLst>
          </p:cNvPr>
          <p:cNvPicPr>
            <a:picLocks noGrp="1" noChangeAspect="1"/>
          </p:cNvPicPr>
          <p:nvPr>
            <p:ph idx="1"/>
          </p:nvPr>
        </p:nvPicPr>
        <p:blipFill>
          <a:blip r:embed="rId2"/>
          <a:stretch>
            <a:fillRect/>
          </a:stretch>
        </p:blipFill>
        <p:spPr>
          <a:xfrm>
            <a:off x="1560763" y="1979629"/>
            <a:ext cx="2530470" cy="2093717"/>
          </a:xfrm>
          <a:prstGeom prst="rect">
            <a:avLst/>
          </a:prstGeom>
        </p:spPr>
      </p:pic>
      <p:pic>
        <p:nvPicPr>
          <p:cNvPr id="9" name="Picture 8">
            <a:extLst>
              <a:ext uri="{FF2B5EF4-FFF2-40B4-BE49-F238E27FC236}">
                <a16:creationId xmlns:a16="http://schemas.microsoft.com/office/drawing/2014/main" id="{F47A06F3-4BEB-4D4B-8721-6F3FD8847538}"/>
              </a:ext>
            </a:extLst>
          </p:cNvPr>
          <p:cNvPicPr>
            <a:picLocks noChangeAspect="1"/>
          </p:cNvPicPr>
          <p:nvPr/>
        </p:nvPicPr>
        <p:blipFill>
          <a:blip r:embed="rId3"/>
          <a:stretch>
            <a:fillRect/>
          </a:stretch>
        </p:blipFill>
        <p:spPr>
          <a:xfrm>
            <a:off x="5226005" y="2126205"/>
            <a:ext cx="2409706" cy="2003703"/>
          </a:xfrm>
          <a:prstGeom prst="rect">
            <a:avLst/>
          </a:prstGeom>
        </p:spPr>
      </p:pic>
      <p:pic>
        <p:nvPicPr>
          <p:cNvPr id="10" name="Picture 9">
            <a:extLst>
              <a:ext uri="{FF2B5EF4-FFF2-40B4-BE49-F238E27FC236}">
                <a16:creationId xmlns:a16="http://schemas.microsoft.com/office/drawing/2014/main" id="{A08AA63C-A00E-4742-85EB-D8DA45E82659}"/>
              </a:ext>
            </a:extLst>
          </p:cNvPr>
          <p:cNvPicPr>
            <a:picLocks noChangeAspect="1"/>
          </p:cNvPicPr>
          <p:nvPr/>
        </p:nvPicPr>
        <p:blipFill>
          <a:blip r:embed="rId4"/>
          <a:stretch>
            <a:fillRect/>
          </a:stretch>
        </p:blipFill>
        <p:spPr>
          <a:xfrm>
            <a:off x="8700940" y="2069643"/>
            <a:ext cx="2210793" cy="2003703"/>
          </a:xfrm>
          <a:prstGeom prst="rect">
            <a:avLst/>
          </a:prstGeom>
        </p:spPr>
      </p:pic>
      <p:pic>
        <p:nvPicPr>
          <p:cNvPr id="12" name="Picture 11">
            <a:extLst>
              <a:ext uri="{FF2B5EF4-FFF2-40B4-BE49-F238E27FC236}">
                <a16:creationId xmlns:a16="http://schemas.microsoft.com/office/drawing/2014/main" id="{D9C20B06-F5FB-4BA6-8399-EE5B9F621901}"/>
              </a:ext>
            </a:extLst>
          </p:cNvPr>
          <p:cNvPicPr>
            <a:picLocks noChangeAspect="1"/>
          </p:cNvPicPr>
          <p:nvPr/>
        </p:nvPicPr>
        <p:blipFill>
          <a:blip r:embed="rId5"/>
          <a:stretch>
            <a:fillRect/>
          </a:stretch>
        </p:blipFill>
        <p:spPr>
          <a:xfrm>
            <a:off x="1812446" y="4217926"/>
            <a:ext cx="2027104" cy="1311007"/>
          </a:xfrm>
          <a:prstGeom prst="rect">
            <a:avLst/>
          </a:prstGeom>
        </p:spPr>
      </p:pic>
      <p:pic>
        <p:nvPicPr>
          <p:cNvPr id="13" name="Picture 12">
            <a:extLst>
              <a:ext uri="{FF2B5EF4-FFF2-40B4-BE49-F238E27FC236}">
                <a16:creationId xmlns:a16="http://schemas.microsoft.com/office/drawing/2014/main" id="{5792E67F-EA71-4AE3-9D2C-48C502850E5C}"/>
              </a:ext>
            </a:extLst>
          </p:cNvPr>
          <p:cNvPicPr>
            <a:picLocks noChangeAspect="1"/>
          </p:cNvPicPr>
          <p:nvPr/>
        </p:nvPicPr>
        <p:blipFill>
          <a:blip r:embed="rId6"/>
          <a:stretch>
            <a:fillRect/>
          </a:stretch>
        </p:blipFill>
        <p:spPr>
          <a:xfrm>
            <a:off x="5417306" y="4217926"/>
            <a:ext cx="2027104" cy="908892"/>
          </a:xfrm>
          <a:prstGeom prst="rect">
            <a:avLst/>
          </a:prstGeom>
        </p:spPr>
      </p:pic>
      <p:pic>
        <p:nvPicPr>
          <p:cNvPr id="14" name="Picture 13">
            <a:extLst>
              <a:ext uri="{FF2B5EF4-FFF2-40B4-BE49-F238E27FC236}">
                <a16:creationId xmlns:a16="http://schemas.microsoft.com/office/drawing/2014/main" id="{2EBB16B2-FD38-4D68-A60C-19DA90735942}"/>
              </a:ext>
            </a:extLst>
          </p:cNvPr>
          <p:cNvPicPr>
            <a:picLocks noChangeAspect="1"/>
          </p:cNvPicPr>
          <p:nvPr/>
        </p:nvPicPr>
        <p:blipFill>
          <a:blip r:embed="rId7"/>
          <a:stretch>
            <a:fillRect/>
          </a:stretch>
        </p:blipFill>
        <p:spPr>
          <a:xfrm>
            <a:off x="8840562" y="4330849"/>
            <a:ext cx="2071171" cy="1101687"/>
          </a:xfrm>
          <a:prstGeom prst="rect">
            <a:avLst/>
          </a:prstGeom>
        </p:spPr>
      </p:pic>
    </p:spTree>
    <p:extLst>
      <p:ext uri="{BB962C8B-B14F-4D97-AF65-F5344CB8AC3E}">
        <p14:creationId xmlns:p14="http://schemas.microsoft.com/office/powerpoint/2010/main" val="41370019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22713-6F7B-4F0A-BEE5-F2D9309198E8}"/>
              </a:ext>
            </a:extLst>
          </p:cNvPr>
          <p:cNvSpPr>
            <a:spLocks noGrp="1"/>
          </p:cNvSpPr>
          <p:nvPr>
            <p:ph type="title"/>
          </p:nvPr>
        </p:nvSpPr>
        <p:spPr/>
        <p:txBody>
          <a:bodyPr/>
          <a:lstStyle/>
          <a:p>
            <a:endParaRPr lang="en-IN"/>
          </a:p>
        </p:txBody>
      </p:sp>
      <p:pic>
        <p:nvPicPr>
          <p:cNvPr id="4" name="Content Placeholder 3">
            <a:extLst>
              <a:ext uri="{FF2B5EF4-FFF2-40B4-BE49-F238E27FC236}">
                <a16:creationId xmlns:a16="http://schemas.microsoft.com/office/drawing/2014/main" id="{BC7EE936-D278-48E9-8DBA-6E544A265992}"/>
              </a:ext>
            </a:extLst>
          </p:cNvPr>
          <p:cNvPicPr>
            <a:picLocks noGrp="1" noChangeAspect="1"/>
          </p:cNvPicPr>
          <p:nvPr>
            <p:ph idx="1"/>
          </p:nvPr>
        </p:nvPicPr>
        <p:blipFill>
          <a:blip r:embed="rId2"/>
          <a:stretch>
            <a:fillRect/>
          </a:stretch>
        </p:blipFill>
        <p:spPr>
          <a:xfrm>
            <a:off x="1788890" y="895546"/>
            <a:ext cx="8674546" cy="4867177"/>
          </a:xfrm>
          <a:prstGeom prst="rect">
            <a:avLst/>
          </a:prstGeom>
        </p:spPr>
      </p:pic>
    </p:spTree>
    <p:extLst>
      <p:ext uri="{BB962C8B-B14F-4D97-AF65-F5344CB8AC3E}">
        <p14:creationId xmlns:p14="http://schemas.microsoft.com/office/powerpoint/2010/main" val="3677609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169A-F7D8-47A1-9971-AC3F1C6AFB0E}"/>
              </a:ext>
            </a:extLst>
          </p:cNvPr>
          <p:cNvSpPr>
            <a:spLocks noGrp="1"/>
          </p:cNvSpPr>
          <p:nvPr>
            <p:ph type="title"/>
          </p:nvPr>
        </p:nvSpPr>
        <p:spPr>
          <a:xfrm>
            <a:off x="1097280" y="857839"/>
            <a:ext cx="10058400" cy="131067"/>
          </a:xfrm>
        </p:spPr>
        <p:txBody>
          <a:bodyPr>
            <a:normAutofit fontScale="90000"/>
          </a:bodyPr>
          <a:lstStyle/>
          <a:p>
            <a:br>
              <a:rPr lang="en-US" dirty="0"/>
            </a:br>
            <a:br>
              <a:rPr lang="en-US" dirty="0"/>
            </a:br>
            <a:br>
              <a:rPr lang="en-US" dirty="0"/>
            </a:br>
            <a:br>
              <a:rPr lang="en-US" dirty="0"/>
            </a:br>
            <a:br>
              <a:rPr lang="en-US" dirty="0"/>
            </a:br>
            <a:br>
              <a:rPr lang="en-US" dirty="0"/>
            </a:br>
            <a:br>
              <a:rPr lang="en-IN" dirty="0"/>
            </a:br>
            <a:r>
              <a:rPr lang="en-US" dirty="0"/>
              <a:t> </a:t>
            </a:r>
            <a:br>
              <a:rPr lang="en-IN" dirty="0"/>
            </a:br>
            <a:endParaRPr lang="en-IN" dirty="0"/>
          </a:p>
        </p:txBody>
      </p:sp>
      <p:sp>
        <p:nvSpPr>
          <p:cNvPr id="3" name="Content Placeholder 2">
            <a:extLst>
              <a:ext uri="{FF2B5EF4-FFF2-40B4-BE49-F238E27FC236}">
                <a16:creationId xmlns:a16="http://schemas.microsoft.com/office/drawing/2014/main" id="{E743207A-96C6-4988-8935-7F9CD1A514E4}"/>
              </a:ext>
            </a:extLst>
          </p:cNvPr>
          <p:cNvSpPr>
            <a:spLocks noGrp="1"/>
          </p:cNvSpPr>
          <p:nvPr>
            <p:ph idx="1"/>
          </p:nvPr>
        </p:nvSpPr>
        <p:spPr>
          <a:xfrm>
            <a:off x="1097280" y="1857080"/>
            <a:ext cx="10058400" cy="4012014"/>
          </a:xfrm>
        </p:spPr>
        <p:txBody>
          <a:bodyPr/>
          <a:lstStyle/>
          <a:p>
            <a:pPr algn="just"/>
            <a:r>
              <a:rPr lang="en-US" sz="1400" b="1" dirty="0"/>
              <a:t>How does pharmajet device work?</a:t>
            </a:r>
            <a:endParaRPr lang="en-IN" sz="1400" dirty="0"/>
          </a:p>
          <a:p>
            <a:pPr algn="just"/>
            <a:r>
              <a:rPr lang="en-US" sz="1400" dirty="0"/>
              <a:t>The spring powered Injector delivers the vaccine by means of a narrow, precise fluid stream, which penetrates the skin in about 1/10 of a second and gets the vaccine where it needs to be. No external power source is required.</a:t>
            </a:r>
          </a:p>
          <a:p>
            <a:pPr algn="just"/>
            <a:r>
              <a:rPr lang="en-US" sz="1400" b="1" dirty="0"/>
              <a:t>What are the benefits of needle-free injection system- pharmajet tropis?</a:t>
            </a:r>
            <a:endParaRPr lang="en-IN" sz="1400" dirty="0"/>
          </a:p>
          <a:p>
            <a:pPr algn="just"/>
            <a:r>
              <a:rPr lang="en-US" sz="1400" dirty="0"/>
              <a:t>Needle-free technology significantly reduces patient fear and anxiety associated with getting a needle injection. It eliminates needle stick injuries to healthcare workers, greatly reduces the need for sharps disposal, eliminates needle reuse and the possibility of cross-contamination</a:t>
            </a:r>
            <a:r>
              <a:rPr lang="en-US" dirty="0"/>
              <a:t>.</a:t>
            </a:r>
          </a:p>
          <a:p>
            <a:pPr algn="just"/>
            <a:r>
              <a:rPr lang="en-US" sz="1400" b="1" dirty="0"/>
              <a:t>How many shots can be given with one device?</a:t>
            </a:r>
          </a:p>
          <a:p>
            <a:pPr algn="just"/>
            <a:r>
              <a:rPr lang="en-US" sz="1400" dirty="0"/>
              <a:t>Pharmajet- tropis device is recommended for 20000 shots (10000 doses) of </a:t>
            </a:r>
            <a:r>
              <a:rPr lang="en-US" sz="1400" dirty="0" err="1"/>
              <a:t>ZyCoV</a:t>
            </a:r>
            <a:r>
              <a:rPr lang="en-US" sz="1400" dirty="0"/>
              <a:t>-D® vaccine. It's ISO certified &amp; single device is tested for more than 30000 shots.</a:t>
            </a:r>
          </a:p>
          <a:p>
            <a:pPr algn="just"/>
            <a:r>
              <a:rPr lang="en-US" sz="1400" b="1" dirty="0"/>
              <a:t>How to ascertain that one pharmajet device has delivered 20000 shots and till how many shots the device could be function worthy?</a:t>
            </a:r>
          </a:p>
          <a:p>
            <a:pPr algn="just"/>
            <a:r>
              <a:rPr lang="en-US" sz="1400" dirty="0"/>
              <a:t>There is no tracker in device to know the number of shots that have been delivered. This device is mechanical pressure device and this device either works or it will not work </a:t>
            </a:r>
          </a:p>
          <a:p>
            <a:pPr algn="just"/>
            <a:endParaRPr lang="en-IN" sz="1400" dirty="0"/>
          </a:p>
          <a:p>
            <a:endParaRPr lang="en-IN" dirty="0"/>
          </a:p>
          <a:p>
            <a:endParaRPr lang="en-IN" dirty="0"/>
          </a:p>
        </p:txBody>
      </p:sp>
      <p:sp>
        <p:nvSpPr>
          <p:cNvPr id="4" name="Rectangle 3">
            <a:extLst>
              <a:ext uri="{FF2B5EF4-FFF2-40B4-BE49-F238E27FC236}">
                <a16:creationId xmlns:a16="http://schemas.microsoft.com/office/drawing/2014/main" id="{42E9AC07-1092-494C-9C47-C5BC658CCF51}"/>
              </a:ext>
            </a:extLst>
          </p:cNvPr>
          <p:cNvSpPr/>
          <p:nvPr/>
        </p:nvSpPr>
        <p:spPr>
          <a:xfrm>
            <a:off x="1197204" y="1028182"/>
            <a:ext cx="5872898" cy="461665"/>
          </a:xfrm>
          <a:prstGeom prst="rect">
            <a:avLst/>
          </a:prstGeom>
        </p:spPr>
        <p:txBody>
          <a:bodyPr wrap="square">
            <a:spAutoFit/>
          </a:bodyPr>
          <a:lstStyle/>
          <a:p>
            <a:r>
              <a:rPr lang="en-US" sz="2400" b="1" i="1" dirty="0"/>
              <a:t>Frequently Asked Questions</a:t>
            </a:r>
            <a:endParaRPr lang="en-IN" sz="2400" b="1" i="1" dirty="0"/>
          </a:p>
        </p:txBody>
      </p:sp>
    </p:spTree>
    <p:extLst>
      <p:ext uri="{BB962C8B-B14F-4D97-AF65-F5344CB8AC3E}">
        <p14:creationId xmlns:p14="http://schemas.microsoft.com/office/powerpoint/2010/main" val="3536768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D6FB-4B27-49C0-B576-C4475001A328}"/>
              </a:ext>
            </a:extLst>
          </p:cNvPr>
          <p:cNvSpPr>
            <a:spLocks noGrp="1"/>
          </p:cNvSpPr>
          <p:nvPr>
            <p:ph type="title"/>
          </p:nvPr>
        </p:nvSpPr>
        <p:spPr>
          <a:xfrm>
            <a:off x="1097280" y="286604"/>
            <a:ext cx="10058400" cy="316712"/>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397AB243-7191-483B-8FE1-563E6ABB8FF7}"/>
              </a:ext>
            </a:extLst>
          </p:cNvPr>
          <p:cNvSpPr>
            <a:spLocks noGrp="1"/>
          </p:cNvSpPr>
          <p:nvPr>
            <p:ph idx="1"/>
          </p:nvPr>
        </p:nvSpPr>
        <p:spPr>
          <a:xfrm>
            <a:off x="1097280" y="904973"/>
            <a:ext cx="10058400" cy="4964121"/>
          </a:xfrm>
        </p:spPr>
        <p:txBody>
          <a:bodyPr>
            <a:normAutofit fontScale="92500" lnSpcReduction="10000"/>
          </a:bodyPr>
          <a:lstStyle/>
          <a:p>
            <a:pPr algn="just"/>
            <a:r>
              <a:rPr lang="en-US" sz="1500" b="1" dirty="0"/>
              <a:t>Replacement and repair of device in case of any technical issue?</a:t>
            </a:r>
            <a:endParaRPr lang="en-IN" sz="1500" dirty="0"/>
          </a:p>
          <a:p>
            <a:pPr algn="just"/>
            <a:r>
              <a:rPr lang="en-US" sz="1500" dirty="0"/>
              <a:t>Zydus will take the responsibility to replace the device asap if there is any technical issue with the device. Device damaged due to mishandling will not be replaced.</a:t>
            </a:r>
            <a:endParaRPr lang="en-IN" sz="1500" dirty="0"/>
          </a:p>
          <a:p>
            <a:r>
              <a:rPr lang="en-US" sz="1500" b="1" dirty="0"/>
              <a:t>Inoculation accuracy, spillage of dose - is there any issue?</a:t>
            </a:r>
            <a:endParaRPr lang="en-IN" sz="1500" dirty="0"/>
          </a:p>
          <a:p>
            <a:r>
              <a:rPr lang="en-US" sz="1500" dirty="0"/>
              <a:t>The device is tested and needle free syringe ensures the accuracy of dose with no spillage. </a:t>
            </a:r>
          </a:p>
          <a:p>
            <a:r>
              <a:rPr lang="en-US" sz="1500" b="1" dirty="0"/>
              <a:t>Storage condition for device? </a:t>
            </a:r>
          </a:p>
          <a:p>
            <a:r>
              <a:rPr lang="en-US" sz="1500" dirty="0"/>
              <a:t>Device can be kept at room temperature. Follow the storage process and guideline for any other medical device as per local recommendation.</a:t>
            </a:r>
          </a:p>
          <a:p>
            <a:r>
              <a:rPr lang="en-US" sz="1500" b="1" dirty="0"/>
              <a:t>How can we clean the device?</a:t>
            </a:r>
          </a:p>
          <a:p>
            <a:r>
              <a:rPr lang="en-US" sz="1500" dirty="0"/>
              <a:t>You can use the alcohol swab to wipe the device. Device doesn't come in contact with vaccine  directly.</a:t>
            </a:r>
          </a:p>
          <a:p>
            <a:r>
              <a:rPr lang="en-US" sz="1500" b="1" dirty="0"/>
              <a:t>Would there be any impact of alcohol usage ( while wiping device/ vial top) on Vaccine efficacy?</a:t>
            </a:r>
            <a:endParaRPr lang="en-IN" sz="1500" dirty="0"/>
          </a:p>
          <a:p>
            <a:r>
              <a:rPr lang="en-US" sz="1500" dirty="0"/>
              <a:t>No study has been conducted regarding impact of alcohol wipe for sterilization on </a:t>
            </a:r>
            <a:r>
              <a:rPr lang="en-US" sz="1500" dirty="0" err="1"/>
              <a:t>ZyCoV-D®Multi-dose</a:t>
            </a:r>
            <a:r>
              <a:rPr lang="en-US" sz="1500" dirty="0"/>
              <a:t> vaccine vial tip.</a:t>
            </a:r>
          </a:p>
          <a:p>
            <a:pPr algn="just"/>
            <a:r>
              <a:rPr lang="en-US" sz="1500" b="1" dirty="0"/>
              <a:t>For how many days, multi dose vial of </a:t>
            </a:r>
            <a:r>
              <a:rPr lang="en-US" sz="1500" b="1" dirty="0" err="1"/>
              <a:t>ZyCoV</a:t>
            </a:r>
            <a:r>
              <a:rPr lang="en-US" sz="1500" b="1" dirty="0"/>
              <a:t>-D® can be used?</a:t>
            </a:r>
            <a:endParaRPr lang="en-IN" sz="1500" dirty="0"/>
          </a:p>
          <a:p>
            <a:pPr algn="just"/>
            <a:r>
              <a:rPr lang="en-US" sz="1500" b="1" dirty="0" err="1"/>
              <a:t>ZyCoV</a:t>
            </a:r>
            <a:r>
              <a:rPr lang="en-US" sz="1500" b="1" dirty="0"/>
              <a:t>-D® </a:t>
            </a:r>
            <a:r>
              <a:rPr lang="en-US" sz="1500" dirty="0"/>
              <a:t>vial once opened (multi-dose vials) should be used as soon as practically possible and certainly within 14 days when kept between +2°C and +8°C. All opened Multidose vials of </a:t>
            </a:r>
            <a:r>
              <a:rPr lang="en-US" sz="1500" b="1" dirty="0" err="1"/>
              <a:t>ZyCoV</a:t>
            </a:r>
            <a:r>
              <a:rPr lang="en-US" sz="1500" b="1" dirty="0"/>
              <a:t>-D® </a:t>
            </a:r>
            <a:r>
              <a:rPr lang="en-US" sz="1500" dirty="0"/>
              <a:t>should be discarded at the end of immunization session or within 14 days whichever comes first. </a:t>
            </a:r>
          </a:p>
          <a:p>
            <a:endParaRPr lang="en-US" sz="1500" dirty="0"/>
          </a:p>
          <a:p>
            <a:endParaRPr lang="en-IN" sz="1600" dirty="0"/>
          </a:p>
          <a:p>
            <a:endParaRPr lang="en-IN" sz="1600" dirty="0"/>
          </a:p>
        </p:txBody>
      </p:sp>
    </p:spTree>
    <p:extLst>
      <p:ext uri="{BB962C8B-B14F-4D97-AF65-F5344CB8AC3E}">
        <p14:creationId xmlns:p14="http://schemas.microsoft.com/office/powerpoint/2010/main" val="13456458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AE6BC-B47B-4B97-8D45-891CCEF8467A}"/>
              </a:ext>
            </a:extLst>
          </p:cNvPr>
          <p:cNvSpPr>
            <a:spLocks noGrp="1"/>
          </p:cNvSpPr>
          <p:nvPr>
            <p:ph type="title"/>
          </p:nvPr>
        </p:nvSpPr>
        <p:spPr>
          <a:xfrm>
            <a:off x="1097280" y="286604"/>
            <a:ext cx="10058400" cy="222444"/>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26DC17D7-38D4-4BF8-AF53-5AB27256A55B}"/>
              </a:ext>
            </a:extLst>
          </p:cNvPr>
          <p:cNvSpPr>
            <a:spLocks noGrp="1"/>
          </p:cNvSpPr>
          <p:nvPr>
            <p:ph idx="1"/>
          </p:nvPr>
        </p:nvSpPr>
        <p:spPr>
          <a:xfrm>
            <a:off x="1097280" y="838986"/>
            <a:ext cx="10058400" cy="5030108"/>
          </a:xfrm>
        </p:spPr>
        <p:txBody>
          <a:bodyPr>
            <a:normAutofit lnSpcReduction="10000"/>
          </a:bodyPr>
          <a:lstStyle/>
          <a:p>
            <a:pPr algn="just"/>
            <a:r>
              <a:rPr lang="en-US" sz="1400" b="1" dirty="0"/>
              <a:t>How to treat discarded syringe?</a:t>
            </a:r>
            <a:endParaRPr lang="en-IN" sz="1400" dirty="0"/>
          </a:p>
          <a:p>
            <a:pPr algn="just"/>
            <a:r>
              <a:rPr lang="en-US" sz="1400" dirty="0"/>
              <a:t>As </a:t>
            </a:r>
            <a:r>
              <a:rPr lang="en-US" sz="1400" b="1" dirty="0" err="1"/>
              <a:t>ZyCoV</a:t>
            </a:r>
            <a:r>
              <a:rPr lang="en-US" sz="1400" b="1" dirty="0"/>
              <a:t>-D® </a:t>
            </a:r>
            <a:r>
              <a:rPr lang="en-US" sz="1400" dirty="0"/>
              <a:t>is administered through a needle free injection System, the hub-cutter process is not required. NFIS syringe used can be directly put in the red bag. </a:t>
            </a:r>
          </a:p>
          <a:p>
            <a:pPr algn="just"/>
            <a:r>
              <a:rPr lang="en-US" sz="1400" b="1" dirty="0"/>
              <a:t>Is the vaccine freeze sensitive? Can we freeze it?</a:t>
            </a:r>
            <a:endParaRPr lang="en-IN" sz="1400" dirty="0"/>
          </a:p>
          <a:p>
            <a:pPr algn="just"/>
            <a:r>
              <a:rPr lang="en-US" sz="1400" dirty="0"/>
              <a:t>In case of unexpected freezing of vaccine at 2-8°C storage, it can be administered after thawing.</a:t>
            </a:r>
            <a:endParaRPr lang="en-IN" sz="1400" dirty="0"/>
          </a:p>
          <a:p>
            <a:pPr algn="just"/>
            <a:r>
              <a:rPr lang="en-US" sz="1400" b="1" dirty="0"/>
              <a:t>What if the electricity issue &amp; Cold-chain of 2-8 degree storage is not maintained?</a:t>
            </a:r>
            <a:endParaRPr lang="en-IN" sz="1400" dirty="0"/>
          </a:p>
          <a:p>
            <a:pPr algn="just"/>
            <a:r>
              <a:rPr lang="en-US" sz="1400" dirty="0"/>
              <a:t>It is recommended to store </a:t>
            </a:r>
            <a:r>
              <a:rPr lang="en-US" sz="1400" b="1" dirty="0" err="1"/>
              <a:t>ZyCoV</a:t>
            </a:r>
            <a:r>
              <a:rPr lang="en-US" sz="1400" b="1" dirty="0"/>
              <a:t>-D® </a:t>
            </a:r>
            <a:r>
              <a:rPr lang="en-US" sz="1400" dirty="0"/>
              <a:t>at 2° to 8°C. However our developmental studies have shown that it is stable for up to 3 month at 25 deg C.</a:t>
            </a:r>
            <a:endParaRPr lang="en-IN" sz="1400" dirty="0"/>
          </a:p>
          <a:p>
            <a:pPr algn="just"/>
            <a:r>
              <a:rPr lang="en-US" sz="1400" b="1" dirty="0"/>
              <a:t>Is there any VVM on vial?</a:t>
            </a:r>
            <a:endParaRPr lang="en-IN" sz="1400" dirty="0"/>
          </a:p>
          <a:p>
            <a:pPr algn="just"/>
            <a:r>
              <a:rPr lang="en-US" sz="1400" dirty="0"/>
              <a:t>No as per MOHFW Covid-19 operational guidelines 7.2.1, there will be no WM on the vial. Cold chain management for the all vaccine is the prime importance by the vaccination site supervisor.</a:t>
            </a:r>
            <a:endParaRPr lang="en-IN" sz="1400" dirty="0"/>
          </a:p>
          <a:p>
            <a:pPr algn="just"/>
            <a:r>
              <a:rPr lang="en-US" sz="1400" b="1" dirty="0"/>
              <a:t>Can alternative route of ID needle be used?</a:t>
            </a:r>
          </a:p>
          <a:p>
            <a:pPr algn="just"/>
            <a:r>
              <a:rPr lang="en-US" sz="1400" dirty="0"/>
              <a:t>No, </a:t>
            </a:r>
            <a:r>
              <a:rPr lang="en-US" sz="1400" b="1" dirty="0" err="1"/>
              <a:t>ZyCoV</a:t>
            </a:r>
            <a:r>
              <a:rPr lang="en-US" sz="1400" b="1" dirty="0"/>
              <a:t>-D® </a:t>
            </a:r>
            <a:r>
              <a:rPr lang="en-US" sz="1400" dirty="0"/>
              <a:t>has to be given by intradermal route only using needle free injector (pharmajet tropis device).</a:t>
            </a:r>
            <a:endParaRPr lang="en-IN" sz="1400" dirty="0"/>
          </a:p>
          <a:p>
            <a:pPr algn="just"/>
            <a:r>
              <a:rPr lang="en-US" sz="1400" b="1" dirty="0"/>
              <a:t>Is there any study on cost of device versus standard ID route?</a:t>
            </a:r>
            <a:endParaRPr lang="en-IN" sz="1400" dirty="0"/>
          </a:p>
          <a:p>
            <a:pPr algn="just"/>
            <a:r>
              <a:rPr lang="en-US" sz="1400" dirty="0"/>
              <a:t>No, there is no study conducted till date. But feasibility study conducted on NFIS device in IPV in </a:t>
            </a:r>
            <a:r>
              <a:rPr lang="en-US" sz="1400" dirty="0" err="1"/>
              <a:t>pakistan</a:t>
            </a:r>
            <a:r>
              <a:rPr lang="en-US" sz="1400" dirty="0"/>
              <a:t> show better acceptability of NFIS among care givers with 0% vaccine loss</a:t>
            </a:r>
            <a:endParaRPr lang="en-IN" sz="1400" dirty="0"/>
          </a:p>
        </p:txBody>
      </p:sp>
    </p:spTree>
    <p:extLst>
      <p:ext uri="{BB962C8B-B14F-4D97-AF65-F5344CB8AC3E}">
        <p14:creationId xmlns:p14="http://schemas.microsoft.com/office/powerpoint/2010/main" val="1292579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3ED3A-120A-4467-A3E3-24645B50739F}"/>
              </a:ext>
            </a:extLst>
          </p:cNvPr>
          <p:cNvSpPr>
            <a:spLocks noGrp="1"/>
          </p:cNvSpPr>
          <p:nvPr>
            <p:ph type="title"/>
          </p:nvPr>
        </p:nvSpPr>
        <p:spPr>
          <a:xfrm>
            <a:off x="1097280" y="286604"/>
            <a:ext cx="10058400" cy="165884"/>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A9100726-9EDF-47D9-91B9-8015388F09A3}"/>
              </a:ext>
            </a:extLst>
          </p:cNvPr>
          <p:cNvSpPr>
            <a:spLocks noGrp="1"/>
          </p:cNvSpPr>
          <p:nvPr>
            <p:ph idx="1"/>
          </p:nvPr>
        </p:nvSpPr>
        <p:spPr>
          <a:xfrm>
            <a:off x="1097280" y="556181"/>
            <a:ext cx="10058400" cy="5312913"/>
          </a:xfrm>
        </p:spPr>
        <p:txBody>
          <a:bodyPr/>
          <a:lstStyle/>
          <a:p>
            <a:pPr algn="just"/>
            <a:r>
              <a:rPr lang="en-US" sz="1600" b="1" dirty="0"/>
              <a:t>Can adaptor be re-used for multiple vials?</a:t>
            </a:r>
            <a:endParaRPr lang="en-IN" sz="1600" dirty="0"/>
          </a:p>
          <a:p>
            <a:pPr algn="just"/>
            <a:r>
              <a:rPr lang="en-US" sz="1600" dirty="0"/>
              <a:t>1filling adaptor is recommended to be used for only 1 multi-dose vial for 10 dose (20 shots) of </a:t>
            </a:r>
            <a:r>
              <a:rPr lang="en-US" sz="1600" b="1" dirty="0" err="1"/>
              <a:t>ZyCoV</a:t>
            </a:r>
            <a:r>
              <a:rPr lang="en-US" sz="1600" b="1" dirty="0"/>
              <a:t>-D®. </a:t>
            </a:r>
            <a:r>
              <a:rPr lang="en-US" sz="1600" dirty="0"/>
              <a:t>There are chances of contamination during the process of re-use. Therefore, it is not recommended to use the filling adaptor for more than one multi-dose vials</a:t>
            </a:r>
          </a:p>
          <a:p>
            <a:pPr algn="just"/>
            <a:r>
              <a:rPr lang="en-US" sz="1600" b="1" dirty="0"/>
              <a:t>Will there be any issue of in filling syringe if vacuum is developed after few dosage?</a:t>
            </a:r>
          </a:p>
          <a:p>
            <a:pPr algn="just"/>
            <a:r>
              <a:rPr lang="en-US" sz="1600" dirty="0"/>
              <a:t>As per process the vial has to be inverted to drive the vaccine in syringe. Chances of vacuum to be developed through filling adaptor in syringe are negligible. If vacuum is developed re-do the entire process.</a:t>
            </a:r>
            <a:endParaRPr lang="en-IN" sz="1600" dirty="0"/>
          </a:p>
          <a:p>
            <a:endParaRPr lang="en-IN" dirty="0"/>
          </a:p>
        </p:txBody>
      </p:sp>
    </p:spTree>
    <p:extLst>
      <p:ext uri="{BB962C8B-B14F-4D97-AF65-F5344CB8AC3E}">
        <p14:creationId xmlns:p14="http://schemas.microsoft.com/office/powerpoint/2010/main" val="9664410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00177-97A0-40F8-A296-CC0E59C04E7A}"/>
              </a:ext>
            </a:extLst>
          </p:cNvPr>
          <p:cNvSpPr>
            <a:spLocks noGrp="1"/>
          </p:cNvSpPr>
          <p:nvPr>
            <p:ph type="title"/>
          </p:nvPr>
        </p:nvSpPr>
        <p:spPr/>
        <p:txBody>
          <a:bodyPr/>
          <a:lstStyle/>
          <a:p>
            <a:r>
              <a:rPr lang="en-US" dirty="0"/>
              <a:t>References</a:t>
            </a:r>
            <a:endParaRPr lang="en-IN" dirty="0"/>
          </a:p>
        </p:txBody>
      </p:sp>
      <p:sp>
        <p:nvSpPr>
          <p:cNvPr id="3" name="Content Placeholder 2">
            <a:extLst>
              <a:ext uri="{FF2B5EF4-FFF2-40B4-BE49-F238E27FC236}">
                <a16:creationId xmlns:a16="http://schemas.microsoft.com/office/drawing/2014/main" id="{09A70B2C-B270-40F1-8E0D-CE36C8A293E3}"/>
              </a:ext>
            </a:extLst>
          </p:cNvPr>
          <p:cNvSpPr>
            <a:spLocks noGrp="1"/>
          </p:cNvSpPr>
          <p:nvPr>
            <p:ph idx="1"/>
          </p:nvPr>
        </p:nvSpPr>
        <p:spPr/>
        <p:txBody>
          <a:bodyPr/>
          <a:lstStyle/>
          <a:p>
            <a:pPr marL="457200" indent="-457200">
              <a:buFont typeface="+mj-lt"/>
              <a:buAutoNum type="arabicPeriod"/>
            </a:pPr>
            <a:r>
              <a:rPr lang="en-US" dirty="0"/>
              <a:t>http://zycovd.co.in</a:t>
            </a:r>
            <a:endParaRPr lang="en-IN" dirty="0"/>
          </a:p>
          <a:p>
            <a:pPr marL="457200" indent="-457200">
              <a:buFont typeface="+mj-lt"/>
              <a:buAutoNum type="arabicPeriod"/>
            </a:pPr>
            <a:r>
              <a:rPr lang="en-US" u="sng" dirty="0">
                <a:solidFill>
                  <a:schemeClr val="tx1"/>
                </a:solidFill>
                <a:hlinkClick r:id="rId2">
                  <a:extLst>
                    <a:ext uri="{A12FA001-AC4F-418D-AE19-62706E023703}">
                      <ahyp:hlinkClr xmlns:ahyp="http://schemas.microsoft.com/office/drawing/2018/hyperlinkcolor" val="tx"/>
                    </a:ext>
                  </a:extLst>
                </a:hlinkClick>
              </a:rPr>
              <a:t>http://zycovd.co.in/needle-f</a:t>
            </a:r>
            <a:r>
              <a:rPr lang="en-US" u="sng" dirty="0">
                <a:solidFill>
                  <a:schemeClr val="tx1"/>
                </a:solidFill>
              </a:rPr>
              <a:t>ree-injector-system/medication-guide-video/</a:t>
            </a:r>
            <a:r>
              <a:rPr lang="en-US" dirty="0">
                <a:solidFill>
                  <a:schemeClr val="tx1"/>
                </a:solidFill>
              </a:rPr>
              <a:t> </a:t>
            </a:r>
          </a:p>
          <a:p>
            <a:pPr marL="457200" indent="-457200">
              <a:buFont typeface="+mj-lt"/>
              <a:buAutoNum type="arabicPeriod"/>
            </a:pPr>
            <a:r>
              <a:rPr lang="en-US" dirty="0"/>
              <a:t>Prescribing Information &amp; Fact sheet of </a:t>
            </a:r>
            <a:r>
              <a:rPr lang="en-US" dirty="0" err="1"/>
              <a:t>ZyCoV</a:t>
            </a:r>
            <a:r>
              <a:rPr lang="en-US" dirty="0"/>
              <a:t>-D®</a:t>
            </a:r>
          </a:p>
          <a:p>
            <a:pPr marL="457200" indent="-457200">
              <a:buFont typeface="+mj-lt"/>
              <a:buAutoNum type="arabicPeriod"/>
            </a:pPr>
            <a:r>
              <a:rPr lang="en-US" dirty="0"/>
              <a:t>https://pib.gov.in/PressReleasePage.aspx?PRID=1747669</a:t>
            </a:r>
          </a:p>
          <a:p>
            <a:pPr marL="457200" indent="-457200">
              <a:buFont typeface="+mj-lt"/>
              <a:buAutoNum type="arabicPeriod"/>
            </a:pPr>
            <a:r>
              <a:rPr lang="en-IN" dirty="0"/>
              <a:t>http://www.pharmajet.com/</a:t>
            </a:r>
          </a:p>
          <a:p>
            <a:pPr marL="0" indent="0">
              <a:buNone/>
            </a:pPr>
            <a:endParaRPr lang="en-IN" dirty="0"/>
          </a:p>
        </p:txBody>
      </p:sp>
    </p:spTree>
    <p:extLst>
      <p:ext uri="{BB962C8B-B14F-4D97-AF65-F5344CB8AC3E}">
        <p14:creationId xmlns:p14="http://schemas.microsoft.com/office/powerpoint/2010/main" val="27037054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2682D-2852-49CB-B5F8-DE6209420C9F}"/>
              </a:ext>
            </a:extLst>
          </p:cNvPr>
          <p:cNvSpPr>
            <a:spLocks noGrp="1"/>
          </p:cNvSpPr>
          <p:nvPr>
            <p:ph type="title"/>
          </p:nvPr>
        </p:nvSpPr>
        <p:spPr>
          <a:xfrm>
            <a:off x="2297113" y="1506541"/>
            <a:ext cx="7543800" cy="1500187"/>
          </a:xfrm>
        </p:spPr>
        <p:txBody>
          <a:bodyPr>
            <a:normAutofit/>
          </a:bodyPr>
          <a:lstStyle/>
          <a:p>
            <a:pPr algn="ctr" eaLnBrk="1" fontAlgn="auto" hangingPunct="1">
              <a:spcAft>
                <a:spcPts val="0"/>
              </a:spcAft>
              <a:defRPr/>
            </a:pPr>
            <a:r>
              <a:rPr lang="en-US" sz="4400" b="1" dirty="0">
                <a:latin typeface="Gill Sans MT" panose="020B0502020104020203" pitchFamily="34" charset="0"/>
              </a:rPr>
              <a:t>Thank You!</a:t>
            </a:r>
          </a:p>
        </p:txBody>
      </p:sp>
      <p:sp>
        <p:nvSpPr>
          <p:cNvPr id="4" name="Footer Placeholder 3">
            <a:extLst>
              <a:ext uri="{FF2B5EF4-FFF2-40B4-BE49-F238E27FC236}">
                <a16:creationId xmlns:a16="http://schemas.microsoft.com/office/drawing/2014/main" id="{CA857584-350A-4965-A9DF-714065689977}"/>
              </a:ext>
            </a:extLst>
          </p:cNvPr>
          <p:cNvSpPr txBox="1">
            <a:spLocks/>
          </p:cNvSpPr>
          <p:nvPr/>
        </p:nvSpPr>
        <p:spPr>
          <a:xfrm>
            <a:off x="4289428" y="6459541"/>
            <a:ext cx="3616325"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675" kern="1200" cap="none" baseline="0">
                <a:solidFill>
                  <a:srgbClr val="FFFFFF"/>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a:lstStyle>
          <a:p>
            <a:pPr>
              <a:defRPr/>
            </a:pPr>
            <a:r>
              <a:rPr lang="en-US" dirty="0"/>
              <a:t>Reaching Impact, Saturation, and Epidemic Control (RISE)</a:t>
            </a:r>
          </a:p>
        </p:txBody>
      </p:sp>
      <p:sp>
        <p:nvSpPr>
          <p:cNvPr id="6" name="Text Placeholder 5">
            <a:extLst>
              <a:ext uri="{FF2B5EF4-FFF2-40B4-BE49-F238E27FC236}">
                <a16:creationId xmlns:a16="http://schemas.microsoft.com/office/drawing/2014/main" id="{C7D1E7B4-3C85-49D0-8688-05E49033ED25}"/>
              </a:ext>
            </a:extLst>
          </p:cNvPr>
          <p:cNvSpPr>
            <a:spLocks noGrp="1"/>
          </p:cNvSpPr>
          <p:nvPr>
            <p:ph type="body" idx="1"/>
          </p:nvPr>
        </p:nvSpPr>
        <p:spPr/>
        <p:txBody>
          <a:bodyPr/>
          <a:lstStyle/>
          <a:p>
            <a:endParaRPr lang="en-IN"/>
          </a:p>
        </p:txBody>
      </p:sp>
    </p:spTree>
    <p:extLst>
      <p:ext uri="{BB962C8B-B14F-4D97-AF65-F5344CB8AC3E}">
        <p14:creationId xmlns:p14="http://schemas.microsoft.com/office/powerpoint/2010/main" val="1125463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D8A7-07A7-44EF-A8C3-D55BF4C857CB}"/>
              </a:ext>
            </a:extLst>
          </p:cNvPr>
          <p:cNvSpPr>
            <a:spLocks noGrp="1"/>
          </p:cNvSpPr>
          <p:nvPr>
            <p:ph type="title"/>
          </p:nvPr>
        </p:nvSpPr>
        <p:spPr>
          <a:xfrm>
            <a:off x="1097280" y="286604"/>
            <a:ext cx="10058400" cy="1344234"/>
          </a:xfrm>
        </p:spPr>
        <p:txBody>
          <a:bodyPr>
            <a:normAutofit/>
          </a:bodyPr>
          <a:lstStyle/>
          <a:p>
            <a:r>
              <a:rPr lang="en-US" sz="4000" dirty="0">
                <a:latin typeface="Times New Roman" panose="02020603050405020304" pitchFamily="18" charset="0"/>
                <a:cs typeface="Times New Roman" panose="02020603050405020304" pitchFamily="18" charset="0"/>
              </a:rPr>
              <a:t>Clinical Trials</a:t>
            </a:r>
            <a:endParaRPr lang="en-IN" sz="4000" dirty="0">
              <a:latin typeface="Times New Roman" panose="02020603050405020304" pitchFamily="18" charset="0"/>
              <a:cs typeface="Times New Roman" panose="02020603050405020304" pitchFamily="18" charset="0"/>
            </a:endParaRPr>
          </a:p>
        </p:txBody>
      </p:sp>
      <p:pic>
        <p:nvPicPr>
          <p:cNvPr id="4" name="Content Placeholder 3">
            <a:extLst>
              <a:ext uri="{FF2B5EF4-FFF2-40B4-BE49-F238E27FC236}">
                <a16:creationId xmlns:a16="http://schemas.microsoft.com/office/drawing/2014/main" id="{05F520F1-C714-49F0-B42B-BD68ADE06830}"/>
              </a:ext>
            </a:extLst>
          </p:cNvPr>
          <p:cNvPicPr>
            <a:picLocks noGrp="1" noChangeAspect="1"/>
          </p:cNvPicPr>
          <p:nvPr>
            <p:ph idx="1"/>
          </p:nvPr>
        </p:nvPicPr>
        <p:blipFill>
          <a:blip r:embed="rId2"/>
          <a:stretch>
            <a:fillRect/>
          </a:stretch>
        </p:blipFill>
        <p:spPr>
          <a:xfrm>
            <a:off x="2055043" y="1846263"/>
            <a:ext cx="8088198" cy="4022725"/>
          </a:xfrm>
          <a:prstGeom prst="rect">
            <a:avLst/>
          </a:prstGeom>
        </p:spPr>
      </p:pic>
    </p:spTree>
    <p:extLst>
      <p:ext uri="{BB962C8B-B14F-4D97-AF65-F5344CB8AC3E}">
        <p14:creationId xmlns:p14="http://schemas.microsoft.com/office/powerpoint/2010/main" val="639733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96448-E7F2-44DA-A931-922AB04D6637}"/>
              </a:ext>
            </a:extLst>
          </p:cNvPr>
          <p:cNvSpPr>
            <a:spLocks noGrp="1"/>
          </p:cNvSpPr>
          <p:nvPr>
            <p:ph type="title"/>
          </p:nvPr>
        </p:nvSpPr>
        <p:spPr>
          <a:xfrm>
            <a:off x="1097280" y="286603"/>
            <a:ext cx="10058400" cy="1052003"/>
          </a:xfrm>
        </p:spPr>
        <p:txBody>
          <a:bodyPr>
            <a:normAutofit/>
          </a:bodyPr>
          <a:lstStyle/>
          <a:p>
            <a:r>
              <a:rPr lang="en-US" sz="3200" dirty="0">
                <a:latin typeface="Times New Roman" panose="02020603050405020304" pitchFamily="18" charset="0"/>
                <a:cs typeface="Times New Roman" panose="02020603050405020304" pitchFamily="18" charset="0"/>
              </a:rPr>
              <a:t>About the Vaccine</a:t>
            </a:r>
            <a:endParaRPr lang="en-IN" sz="32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9A6D70-152D-4E27-8740-FDFB5AB87251}"/>
              </a:ext>
            </a:extLst>
          </p:cNvPr>
          <p:cNvSpPr>
            <a:spLocks noGrp="1"/>
          </p:cNvSpPr>
          <p:nvPr>
            <p:ph idx="1"/>
          </p:nvPr>
        </p:nvSpPr>
        <p:spPr>
          <a:xfrm>
            <a:off x="1097280" y="1845734"/>
            <a:ext cx="10058400" cy="4023360"/>
          </a:xfrm>
        </p:spPr>
        <p:txBody>
          <a:bodyPr>
            <a:normAutofit fontScale="92500" lnSpcReduction="10000"/>
          </a:bodyPr>
          <a:lstStyle/>
          <a:p>
            <a:pPr algn="just"/>
            <a:r>
              <a:rPr lang="en-US" sz="1900" b="1" dirty="0">
                <a:latin typeface="Times New Roman" panose="02020603050405020304" pitchFamily="18" charset="0"/>
                <a:cs typeface="Times New Roman" panose="02020603050405020304" pitchFamily="18" charset="0"/>
              </a:rPr>
              <a:t>Description</a:t>
            </a:r>
          </a:p>
          <a:p>
            <a:pPr algn="just"/>
            <a:r>
              <a:rPr lang="en-US" sz="1900" dirty="0">
                <a:latin typeface="Times New Roman" panose="02020603050405020304" pitchFamily="18" charset="0"/>
                <a:cs typeface="Times New Roman" panose="02020603050405020304" pitchFamily="18" charset="0"/>
              </a:rPr>
              <a:t>A DNA Plasmid vector based vaccine</a:t>
            </a:r>
          </a:p>
          <a:p>
            <a:pPr algn="just"/>
            <a:r>
              <a:rPr lang="en-US" sz="1900" b="1" dirty="0">
                <a:latin typeface="Times New Roman" panose="02020603050405020304" pitchFamily="18" charset="0"/>
                <a:cs typeface="Times New Roman" panose="02020603050405020304" pitchFamily="18" charset="0"/>
              </a:rPr>
              <a:t>Product composition</a:t>
            </a:r>
            <a:endParaRPr lang="en-IN" sz="190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Each 0.1ml contains:</a:t>
            </a:r>
            <a:endParaRPr lang="en-IN" sz="190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DNA plasmid construct with spike protein gene region from SARS-CoV-2 virus, 1 mg produced in E.coli with Phosphate buffer saline.</a:t>
            </a:r>
          </a:p>
          <a:p>
            <a:pPr algn="just"/>
            <a:r>
              <a:rPr lang="en-US" sz="1900" b="1" dirty="0">
                <a:latin typeface="Times New Roman" panose="02020603050405020304" pitchFamily="18" charset="0"/>
                <a:cs typeface="Times New Roman" panose="02020603050405020304" pitchFamily="18" charset="0"/>
              </a:rPr>
              <a:t>Dose</a:t>
            </a:r>
          </a:p>
          <a:p>
            <a:pPr algn="just"/>
            <a:r>
              <a:rPr lang="en-US" sz="1900" dirty="0">
                <a:latin typeface="Times New Roman" panose="02020603050405020304" pitchFamily="18" charset="0"/>
                <a:cs typeface="Times New Roman" panose="02020603050405020304" pitchFamily="18" charset="0"/>
              </a:rPr>
              <a:t>Each dose consists of two shots of 0.1 ml each, given by intradermal route at two separate sites (preferably  deltoid region of both the arms).</a:t>
            </a:r>
          </a:p>
          <a:p>
            <a:pPr algn="just"/>
            <a:r>
              <a:rPr lang="en-US" sz="1900" dirty="0" err="1">
                <a:latin typeface="Times New Roman" panose="02020603050405020304" pitchFamily="18" charset="0"/>
                <a:cs typeface="Times New Roman" panose="02020603050405020304" pitchFamily="18" charset="0"/>
              </a:rPr>
              <a:t>ZyCoV</a:t>
            </a:r>
            <a:r>
              <a:rPr lang="en-US" sz="1900" dirty="0">
                <a:latin typeface="Times New Roman" panose="02020603050405020304" pitchFamily="18" charset="0"/>
                <a:cs typeface="Times New Roman" panose="02020603050405020304" pitchFamily="18" charset="0"/>
              </a:rPr>
              <a:t>-D is  stored  at 2-8 </a:t>
            </a:r>
            <a:r>
              <a:rPr lang="en-US" sz="1900" dirty="0" err="1">
                <a:latin typeface="Times New Roman" panose="02020603050405020304" pitchFamily="18" charset="0"/>
                <a:cs typeface="Times New Roman" panose="02020603050405020304" pitchFamily="18" charset="0"/>
              </a:rPr>
              <a:t>degree’C</a:t>
            </a:r>
            <a:r>
              <a:rPr lang="en-US" sz="1900" dirty="0">
                <a:latin typeface="Times New Roman" panose="02020603050405020304" pitchFamily="18" charset="0"/>
                <a:cs typeface="Times New Roman" panose="02020603050405020304" pitchFamily="18" charset="0"/>
              </a:rPr>
              <a:t>  but  has  shown good stability  at  temperatures  of  25 degree  C  for  at  least  three  months.</a:t>
            </a:r>
            <a:endParaRPr lang="en-IN" sz="1900" dirty="0">
              <a:latin typeface="Times New Roman" panose="02020603050405020304" pitchFamily="18" charset="0"/>
              <a:cs typeface="Times New Roman" panose="02020603050405020304" pitchFamily="18" charset="0"/>
            </a:endParaRPr>
          </a:p>
          <a:p>
            <a:endParaRPr lang="en-IN" dirty="0"/>
          </a:p>
          <a:p>
            <a:endParaRPr lang="en-US" b="1" dirty="0"/>
          </a:p>
        </p:txBody>
      </p:sp>
    </p:spTree>
    <p:extLst>
      <p:ext uri="{BB962C8B-B14F-4D97-AF65-F5344CB8AC3E}">
        <p14:creationId xmlns:p14="http://schemas.microsoft.com/office/powerpoint/2010/main" val="338917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E8090-D05C-4916-8D93-79AC80E812A1}"/>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15203E2-943B-4EB1-8490-5A206040FC29}"/>
              </a:ext>
            </a:extLst>
          </p:cNvPr>
          <p:cNvSpPr>
            <a:spLocks noGrp="1"/>
          </p:cNvSpPr>
          <p:nvPr>
            <p:ph idx="1"/>
          </p:nvPr>
        </p:nvSpPr>
        <p:spPr/>
        <p:txBody>
          <a:bodyPr>
            <a:normAutofit lnSpcReduction="10000"/>
          </a:bodyPr>
          <a:lstStyle/>
          <a:p>
            <a:pPr algn="just"/>
            <a:r>
              <a:rPr lang="en-US" b="1" dirty="0">
                <a:latin typeface="Times New Roman" panose="02020603050405020304" pitchFamily="18" charset="0"/>
                <a:cs typeface="Times New Roman" panose="02020603050405020304" pitchFamily="18" charset="0"/>
              </a:rPr>
              <a:t>Schedule</a:t>
            </a:r>
          </a:p>
          <a:p>
            <a:pPr algn="just"/>
            <a:r>
              <a:rPr lang="en-US" dirty="0">
                <a:latin typeface="Times New Roman" panose="02020603050405020304" pitchFamily="18" charset="0"/>
                <a:cs typeface="Times New Roman" panose="02020603050405020304" pitchFamily="18" charset="0"/>
              </a:rPr>
              <a:t>3 separate doses to be given at an interval of 28 days each (day 0, day 28 and day 56). </a:t>
            </a:r>
          </a:p>
          <a:p>
            <a:pPr algn="just"/>
            <a:r>
              <a:rPr lang="en-US" b="1" dirty="0">
                <a:latin typeface="Times New Roman" panose="02020603050405020304" pitchFamily="18" charset="0"/>
                <a:cs typeface="Times New Roman" panose="02020603050405020304" pitchFamily="18" charset="0"/>
              </a:rPr>
              <a:t>Method of Administration</a:t>
            </a:r>
          </a:p>
          <a:p>
            <a:pPr algn="just"/>
            <a:r>
              <a:rPr lang="en-US" b="1" dirty="0" err="1">
                <a:latin typeface="Times New Roman" panose="02020603050405020304" pitchFamily="18" charset="0"/>
                <a:cs typeface="Times New Roman" panose="02020603050405020304" pitchFamily="18" charset="0"/>
              </a:rPr>
              <a:t>ZyCoV</a:t>
            </a:r>
            <a:r>
              <a:rPr lang="en-US" b="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has to be given by intradermal route only using needle free injector (The </a:t>
            </a:r>
            <a:r>
              <a:rPr lang="en-US" dirty="0" err="1">
                <a:latin typeface="Times New Roman" panose="02020603050405020304" pitchFamily="18" charset="0"/>
                <a:cs typeface="Times New Roman" panose="02020603050405020304" pitchFamily="18" charset="0"/>
              </a:rPr>
              <a:t>PharmaJet</a:t>
            </a:r>
            <a:r>
              <a:rPr lang="en-US" dirty="0">
                <a:latin typeface="Times New Roman" panose="02020603050405020304" pitchFamily="18" charset="0"/>
                <a:cs typeface="Times New Roman" panose="02020603050405020304" pitchFamily="18" charset="0"/>
              </a:rPr>
              <a:t>®  needle free system, Tropis®)</a:t>
            </a:r>
          </a:p>
          <a:p>
            <a:pPr algn="just"/>
            <a:r>
              <a:rPr lang="en-US" b="1" dirty="0">
                <a:latin typeface="Times New Roman" panose="02020603050405020304" pitchFamily="18" charset="0"/>
                <a:cs typeface="Times New Roman" panose="02020603050405020304" pitchFamily="18" charset="0"/>
              </a:rPr>
              <a:t>Contraindications</a:t>
            </a:r>
            <a:endParaRPr lang="en-IN" dirty="0">
              <a:latin typeface="Times New Roman" panose="02020603050405020304" pitchFamily="18" charset="0"/>
              <a:cs typeface="Times New Roman" panose="02020603050405020304" pitchFamily="18" charset="0"/>
            </a:endParaRPr>
          </a:p>
          <a:p>
            <a:pPr lvl="0" algn="just"/>
            <a:r>
              <a:rPr lang="en-US" b="1" dirty="0" err="1">
                <a:latin typeface="Times New Roman" panose="02020603050405020304" pitchFamily="18" charset="0"/>
                <a:cs typeface="Times New Roman" panose="02020603050405020304" pitchFamily="18" charset="0"/>
              </a:rPr>
              <a:t>ZyCoV</a:t>
            </a:r>
            <a:r>
              <a:rPr lang="en-US" b="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is contraindicated in individuals known to have-</a:t>
            </a:r>
          </a:p>
          <a:p>
            <a:pPr lvl="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had a severe allergic reaction after a previous dose of this vaccine</a:t>
            </a:r>
            <a:endParaRPr lang="en-IN"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had a severe allergic reaction to any ingredient of this vaccine</a:t>
            </a:r>
            <a:endParaRPr lang="en-IN" dirty="0">
              <a:latin typeface="Times New Roman" panose="02020603050405020304" pitchFamily="18" charset="0"/>
              <a:cs typeface="Times New Roman" panose="02020603050405020304" pitchFamily="18" charset="0"/>
            </a:endParaRPr>
          </a:p>
          <a:p>
            <a:pPr lvl="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had a severe allergic reaction to any other vaccine</a:t>
            </a:r>
            <a:endParaRPr lang="en-IN" dirty="0">
              <a:latin typeface="Times New Roman" panose="02020603050405020304" pitchFamily="18" charset="0"/>
              <a:cs typeface="Times New Roman" panose="02020603050405020304" pitchFamily="18" charset="0"/>
            </a:endParaRPr>
          </a:p>
          <a:p>
            <a:pPr algn="just"/>
            <a:endParaRPr lang="en-US" dirty="0"/>
          </a:p>
          <a:p>
            <a:endParaRPr lang="en-IN" dirty="0"/>
          </a:p>
          <a:p>
            <a:pPr algn="just"/>
            <a:endParaRPr lang="en-US" dirty="0"/>
          </a:p>
          <a:p>
            <a:pPr algn="just"/>
            <a:endParaRPr lang="en-IN" dirty="0"/>
          </a:p>
          <a:p>
            <a:pPr algn="just"/>
            <a:endParaRPr lang="en-IN" dirty="0"/>
          </a:p>
          <a:p>
            <a:endParaRPr lang="en-IN" dirty="0"/>
          </a:p>
        </p:txBody>
      </p:sp>
    </p:spTree>
    <p:extLst>
      <p:ext uri="{BB962C8B-B14F-4D97-AF65-F5344CB8AC3E}">
        <p14:creationId xmlns:p14="http://schemas.microsoft.com/office/powerpoint/2010/main" val="6617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9440A-EC31-43FC-81F5-2D0A9A4F62E7}"/>
              </a:ext>
            </a:extLst>
          </p:cNvPr>
          <p:cNvSpPr>
            <a:spLocks noGrp="1"/>
          </p:cNvSpPr>
          <p:nvPr>
            <p:ph type="title"/>
          </p:nvPr>
        </p:nvSpPr>
        <p:spPr/>
        <p:txBody>
          <a:bodyPr/>
          <a:lstStyle/>
          <a:p>
            <a:endParaRPr lang="en-IN" dirty="0"/>
          </a:p>
        </p:txBody>
      </p:sp>
      <p:sp>
        <p:nvSpPr>
          <p:cNvPr id="3" name="Content Placeholder 2">
            <a:extLst>
              <a:ext uri="{FF2B5EF4-FFF2-40B4-BE49-F238E27FC236}">
                <a16:creationId xmlns:a16="http://schemas.microsoft.com/office/drawing/2014/main" id="{927A9857-17D6-4836-A275-B1C456049E65}"/>
              </a:ext>
            </a:extLst>
          </p:cNvPr>
          <p:cNvSpPr>
            <a:spLocks noGrp="1"/>
          </p:cNvSpPr>
          <p:nvPr>
            <p:ph idx="1"/>
          </p:nvPr>
        </p:nvSpPr>
        <p:spPr/>
        <p:txBody>
          <a:bodyPr>
            <a:normAutofit lnSpcReduction="10000"/>
          </a:bodyPr>
          <a:lstStyle/>
          <a:p>
            <a:pPr algn="just"/>
            <a:r>
              <a:rPr lang="en-US" b="1" dirty="0">
                <a:latin typeface="Times New Roman" panose="02020603050405020304" pitchFamily="18" charset="0"/>
                <a:cs typeface="Times New Roman" panose="02020603050405020304" pitchFamily="18" charset="0"/>
              </a:rPr>
              <a:t>Special warnings and precautions for use- </a:t>
            </a:r>
          </a:p>
          <a:p>
            <a:pPr algn="just"/>
            <a:r>
              <a:rPr lang="en-US" dirty="0">
                <a:latin typeface="Times New Roman" panose="02020603050405020304" pitchFamily="18" charset="0"/>
                <a:cs typeface="Times New Roman" panose="02020603050405020304" pitchFamily="18" charset="0"/>
              </a:rPr>
              <a:t>As like with any other vaccines-</a:t>
            </a:r>
          </a:p>
          <a:p>
            <a:pPr algn="just"/>
            <a:r>
              <a:rPr lang="en-US" dirty="0">
                <a:latin typeface="Times New Roman" panose="02020603050405020304" pitchFamily="18" charset="0"/>
                <a:cs typeface="Times New Roman" panose="02020603050405020304" pitchFamily="18" charset="0"/>
              </a:rPr>
              <a:t>Hypersensitivity, Concurrent Illness</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Immunocompromised individuals, Bleeding disorder or are on a blood thinner.</a:t>
            </a:r>
            <a:endParaRPr lang="en-IN" dirty="0">
              <a:latin typeface="Times New Roman" panose="02020603050405020304" pitchFamily="18" charset="0"/>
              <a:cs typeface="Times New Roman" panose="02020603050405020304" pitchFamily="18" charset="0"/>
            </a:endParaRPr>
          </a:p>
          <a:p>
            <a:pPr marL="0" indent="0" algn="just">
              <a:buNone/>
            </a:pPr>
            <a:r>
              <a:rPr lang="en-US" b="1" dirty="0">
                <a:latin typeface="Times New Roman" panose="02020603050405020304" pitchFamily="18" charset="0"/>
                <a:cs typeface="Times New Roman" panose="02020603050405020304" pitchFamily="18" charset="0"/>
              </a:rPr>
              <a:t> Duration and level of protection</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Not yet well established.</a:t>
            </a:r>
          </a:p>
          <a:p>
            <a:pPr algn="just"/>
            <a:r>
              <a:rPr lang="en-US" b="1" dirty="0">
                <a:latin typeface="Times New Roman" panose="02020603050405020304" pitchFamily="18" charset="0"/>
                <a:cs typeface="Times New Roman" panose="02020603050405020304" pitchFamily="18" charset="0"/>
              </a:rPr>
              <a:t>Interchangeability</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No data available . Concomitant administration of </a:t>
            </a:r>
            <a:r>
              <a:rPr lang="en-US" b="1" dirty="0" err="1">
                <a:latin typeface="Times New Roman" panose="02020603050405020304" pitchFamily="18" charset="0"/>
                <a:cs typeface="Times New Roman" panose="02020603050405020304" pitchFamily="18" charset="0"/>
              </a:rPr>
              <a:t>ZyCoV</a:t>
            </a:r>
            <a:r>
              <a:rPr lang="en-US" b="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with other  vaccines  has  not  been studied.</a:t>
            </a:r>
            <a:endParaRPr lang="en-IN"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	</a:t>
            </a:r>
            <a:endParaRPr lang="en-IN" dirty="0">
              <a:latin typeface="Times New Roman" panose="02020603050405020304" pitchFamily="18" charset="0"/>
              <a:cs typeface="Times New Roman" panose="02020603050405020304" pitchFamily="18" charset="0"/>
            </a:endParaRPr>
          </a:p>
          <a:p>
            <a:endParaRPr lang="en-IN" dirty="0"/>
          </a:p>
        </p:txBody>
      </p:sp>
    </p:spTree>
    <p:extLst>
      <p:ext uri="{BB962C8B-B14F-4D97-AF65-F5344CB8AC3E}">
        <p14:creationId xmlns:p14="http://schemas.microsoft.com/office/powerpoint/2010/main" val="3830231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26F24-C5CB-447E-8322-9E4E7FD8FE7E}"/>
              </a:ext>
            </a:extLst>
          </p:cNvPr>
          <p:cNvSpPr>
            <a:spLocks noGrp="1"/>
          </p:cNvSpPr>
          <p:nvPr>
            <p:ph type="title"/>
          </p:nvPr>
        </p:nvSpPr>
        <p:spPr>
          <a:xfrm>
            <a:off x="1097280" y="286603"/>
            <a:ext cx="10058400" cy="29785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20358D26-74E0-4DAF-9377-E91896594BE1}"/>
              </a:ext>
            </a:extLst>
          </p:cNvPr>
          <p:cNvSpPr>
            <a:spLocks noGrp="1"/>
          </p:cNvSpPr>
          <p:nvPr>
            <p:ph idx="1"/>
          </p:nvPr>
        </p:nvSpPr>
        <p:spPr>
          <a:xfrm>
            <a:off x="1097280" y="1376313"/>
            <a:ext cx="10058400" cy="4492781"/>
          </a:xfrm>
        </p:spPr>
        <p:txBody>
          <a:bodyPr>
            <a:normAutofit fontScale="85000" lnSpcReduction="20000"/>
          </a:bodyPr>
          <a:lstStyle/>
          <a:p>
            <a:pPr algn="just"/>
            <a:r>
              <a:rPr lang="en-US" sz="2400" b="1" dirty="0">
                <a:latin typeface="Times New Roman" panose="02020603050405020304" pitchFamily="18" charset="0"/>
                <a:cs typeface="Times New Roman" panose="02020603050405020304" pitchFamily="18" charset="0"/>
              </a:rPr>
              <a:t>Use in special populations</a:t>
            </a:r>
          </a:p>
          <a:p>
            <a:pPr algn="just"/>
            <a:r>
              <a:rPr lang="en-US" b="1" dirty="0">
                <a:latin typeface="Times New Roman" panose="02020603050405020304" pitchFamily="18" charset="0"/>
                <a:cs typeface="Times New Roman" panose="02020603050405020304" pitchFamily="18" charset="0"/>
              </a:rPr>
              <a:t>Elderly Population:</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Efficacy and safety data are currently limited in individuals ≥ 60 years of age. No dosage adjustment is required in elderly individuals ≥ 60 years of age.</a:t>
            </a:r>
            <a:endParaRPr lang="en-IN" dirty="0">
              <a:latin typeface="Times New Roman" panose="02020603050405020304" pitchFamily="18" charset="0"/>
              <a:cs typeface="Times New Roman" panose="02020603050405020304" pitchFamily="18" charset="0"/>
            </a:endParaRPr>
          </a:p>
          <a:p>
            <a:pPr algn="just"/>
            <a:r>
              <a:rPr lang="en-US" b="1" dirty="0">
                <a:latin typeface="Times New Roman" panose="02020603050405020304" pitchFamily="18" charset="0"/>
                <a:cs typeface="Times New Roman" panose="02020603050405020304" pitchFamily="18" charset="0"/>
              </a:rPr>
              <a:t>Paediatric Population:</a:t>
            </a:r>
          </a:p>
          <a:p>
            <a:pPr algn="just"/>
            <a:r>
              <a:rPr lang="en-US" dirty="0">
                <a:latin typeface="Times New Roman" panose="02020603050405020304" pitchFamily="18" charset="0"/>
                <a:cs typeface="Times New Roman" panose="02020603050405020304" pitchFamily="18" charset="0"/>
              </a:rPr>
              <a:t>Currently limited in adolescents aged 12 to &lt;18 years. The safety and efficacy of </a:t>
            </a:r>
            <a:r>
              <a:rPr lang="en-US" b="1" dirty="0" err="1">
                <a:latin typeface="Times New Roman" panose="02020603050405020304" pitchFamily="18" charset="0"/>
                <a:cs typeface="Times New Roman" panose="02020603050405020304" pitchFamily="18" charset="0"/>
              </a:rPr>
              <a:t>ZyCoV</a:t>
            </a:r>
            <a:r>
              <a:rPr lang="en-US" b="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in children (aged</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&lt;12 years old) has not yet been established.</a:t>
            </a:r>
          </a:p>
          <a:p>
            <a:pPr algn="just"/>
            <a:r>
              <a:rPr lang="en-US" b="1" dirty="0">
                <a:latin typeface="Times New Roman" panose="02020603050405020304" pitchFamily="18" charset="0"/>
                <a:cs typeface="Times New Roman" panose="02020603050405020304" pitchFamily="18" charset="0"/>
              </a:rPr>
              <a:t>Fertility</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No clinical data available </a:t>
            </a:r>
          </a:p>
          <a:p>
            <a:pPr algn="just"/>
            <a:r>
              <a:rPr lang="en-US" b="1" dirty="0">
                <a:latin typeface="Times New Roman" panose="02020603050405020304" pitchFamily="18" charset="0"/>
                <a:cs typeface="Times New Roman" panose="02020603050405020304" pitchFamily="18" charset="0"/>
              </a:rPr>
              <a:t>Pregnancy</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safety and efficacy of </a:t>
            </a:r>
            <a:r>
              <a:rPr lang="en-US" b="1" dirty="0" err="1">
                <a:latin typeface="Times New Roman" panose="02020603050405020304" pitchFamily="18" charset="0"/>
                <a:cs typeface="Times New Roman" panose="02020603050405020304" pitchFamily="18" charset="0"/>
              </a:rPr>
              <a:t>ZyCoV</a:t>
            </a:r>
            <a:r>
              <a:rPr lang="en-US" b="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in pregnancy has not been established.</a:t>
            </a:r>
          </a:p>
          <a:p>
            <a:pPr algn="just"/>
            <a:r>
              <a:rPr lang="en-US" b="1" dirty="0">
                <a:latin typeface="Times New Roman" panose="02020603050405020304" pitchFamily="18" charset="0"/>
                <a:cs typeface="Times New Roman" panose="02020603050405020304" pitchFamily="18" charset="0"/>
              </a:rPr>
              <a:t>Breastfeeding</a:t>
            </a:r>
            <a:endParaRPr lang="en-IN"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The safety and efficacy of </a:t>
            </a:r>
            <a:r>
              <a:rPr lang="en-US" b="1" dirty="0" err="1">
                <a:latin typeface="Times New Roman" panose="02020603050405020304" pitchFamily="18" charset="0"/>
                <a:cs typeface="Times New Roman" panose="02020603050405020304" pitchFamily="18" charset="0"/>
              </a:rPr>
              <a:t>ZyCoV</a:t>
            </a:r>
            <a:r>
              <a:rPr lang="en-US" b="1" dirty="0">
                <a:latin typeface="Times New Roman" panose="02020603050405020304" pitchFamily="18" charset="0"/>
                <a:cs typeface="Times New Roman" panose="02020603050405020304" pitchFamily="18" charset="0"/>
              </a:rPr>
              <a:t>-D® </a:t>
            </a:r>
            <a:r>
              <a:rPr lang="en-US" dirty="0">
                <a:latin typeface="Times New Roman" panose="02020603050405020304" pitchFamily="18" charset="0"/>
                <a:cs typeface="Times New Roman" panose="02020603050405020304" pitchFamily="18" charset="0"/>
              </a:rPr>
              <a:t>in lactating females has not been established.</a:t>
            </a:r>
            <a:endParaRPr lang="en-IN" dirty="0">
              <a:latin typeface="Times New Roman" panose="02020603050405020304" pitchFamily="18" charset="0"/>
              <a:cs typeface="Times New Roman" panose="02020603050405020304" pitchFamily="18" charset="0"/>
            </a:endParaRPr>
          </a:p>
          <a:p>
            <a:endParaRPr lang="en-US" dirty="0"/>
          </a:p>
          <a:p>
            <a:endParaRPr lang="en-IN" dirty="0"/>
          </a:p>
        </p:txBody>
      </p:sp>
    </p:spTree>
    <p:extLst>
      <p:ext uri="{BB962C8B-B14F-4D97-AF65-F5344CB8AC3E}">
        <p14:creationId xmlns:p14="http://schemas.microsoft.com/office/powerpoint/2010/main" val="3476815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3105E-B6BF-45B6-8E41-B66A14CEC883}"/>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AA660960-8F69-44E7-ABFE-5B524B7D9C0E}"/>
              </a:ext>
            </a:extLst>
          </p:cNvPr>
          <p:cNvSpPr>
            <a:spLocks noGrp="1"/>
          </p:cNvSpPr>
          <p:nvPr>
            <p:ph idx="1"/>
          </p:nvPr>
        </p:nvSpPr>
        <p:spPr/>
        <p:txBody>
          <a:bodyPr>
            <a:normAutofit fontScale="92500" lnSpcReduction="10000"/>
          </a:bodyPr>
          <a:lstStyle/>
          <a:p>
            <a:pPr algn="just"/>
            <a:r>
              <a:rPr lang="en-US" sz="1900" b="1" dirty="0">
                <a:latin typeface="Times New Roman" panose="02020603050405020304" pitchFamily="18" charset="0"/>
                <a:cs typeface="Times New Roman" panose="02020603050405020304" pitchFamily="18" charset="0"/>
              </a:rPr>
              <a:t>Risks of </a:t>
            </a:r>
            <a:r>
              <a:rPr lang="en-US" sz="1900" b="1" dirty="0" err="1">
                <a:latin typeface="Times New Roman" panose="02020603050405020304" pitchFamily="18" charset="0"/>
                <a:cs typeface="Times New Roman" panose="02020603050405020304" pitchFamily="18" charset="0"/>
              </a:rPr>
              <a:t>ZyCoV</a:t>
            </a:r>
            <a:r>
              <a:rPr lang="en-US" sz="1900" b="1" dirty="0">
                <a:latin typeface="Times New Roman" panose="02020603050405020304" pitchFamily="18" charset="0"/>
                <a:cs typeface="Times New Roman" panose="02020603050405020304" pitchFamily="18" charset="0"/>
              </a:rPr>
              <a:t>-D® vaccine</a:t>
            </a:r>
          </a:p>
          <a:p>
            <a:pPr algn="just"/>
            <a:r>
              <a:rPr lang="en-US" sz="1900" dirty="0">
                <a:latin typeface="Times New Roman" panose="02020603050405020304" pitchFamily="18" charset="0"/>
                <a:cs typeface="Times New Roman" panose="02020603050405020304" pitchFamily="18" charset="0"/>
              </a:rPr>
              <a:t>Common side effects that have been reported with </a:t>
            </a:r>
            <a:r>
              <a:rPr lang="en-US" sz="1900" dirty="0" err="1">
                <a:latin typeface="Times New Roman" panose="02020603050405020304" pitchFamily="18" charset="0"/>
                <a:cs typeface="Times New Roman" panose="02020603050405020304" pitchFamily="18" charset="0"/>
              </a:rPr>
              <a:t>ZyCoV</a:t>
            </a:r>
            <a:r>
              <a:rPr lang="en-US" sz="1900" dirty="0">
                <a:latin typeface="Times New Roman" panose="02020603050405020304" pitchFamily="18" charset="0"/>
                <a:cs typeface="Times New Roman" panose="02020603050405020304" pitchFamily="18" charset="0"/>
              </a:rPr>
              <a:t>-D® Vaccine include: Injection site redness, Muscle Pain</a:t>
            </a:r>
            <a:r>
              <a:rPr lang="en-IN" sz="1900" dirty="0">
                <a:latin typeface="Times New Roman" panose="02020603050405020304" pitchFamily="18" charset="0"/>
                <a:cs typeface="Times New Roman" panose="02020603050405020304" pitchFamily="18" charset="0"/>
              </a:rPr>
              <a:t>,</a:t>
            </a:r>
            <a:r>
              <a:rPr lang="en-US" sz="1900" dirty="0">
                <a:latin typeface="Times New Roman" panose="02020603050405020304" pitchFamily="18" charset="0"/>
                <a:cs typeface="Times New Roman" panose="02020603050405020304" pitchFamily="18" charset="0"/>
              </a:rPr>
              <a:t> Injection site pain, Headache</a:t>
            </a:r>
            <a:r>
              <a:rPr lang="en-IN"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Injection site itching, Nausea</a:t>
            </a:r>
            <a:r>
              <a:rPr lang="en-IN"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Injection site swelling, Fatigue / Tiredness</a:t>
            </a:r>
            <a:r>
              <a:rPr lang="en-IN" sz="1900" dirty="0">
                <a:latin typeface="Times New Roman" panose="02020603050405020304" pitchFamily="18" charset="0"/>
                <a:cs typeface="Times New Roman" panose="02020603050405020304" pitchFamily="18" charset="0"/>
              </a:rPr>
              <a:t>, </a:t>
            </a:r>
            <a:r>
              <a:rPr lang="en-US" sz="1900" dirty="0">
                <a:latin typeface="Times New Roman" panose="02020603050405020304" pitchFamily="18" charset="0"/>
                <a:cs typeface="Times New Roman" panose="02020603050405020304" pitchFamily="18" charset="0"/>
              </a:rPr>
              <a:t>Fever, Diarrhea etc.</a:t>
            </a:r>
          </a:p>
          <a:p>
            <a:pPr algn="just"/>
            <a:r>
              <a:rPr lang="en-US" sz="1900" dirty="0">
                <a:latin typeface="Times New Roman" panose="02020603050405020304" pitchFamily="18" charset="0"/>
                <a:cs typeface="Times New Roman" panose="02020603050405020304" pitchFamily="18" charset="0"/>
              </a:rPr>
              <a:t>These may not be all the possible side effects of </a:t>
            </a:r>
            <a:r>
              <a:rPr lang="en-US" sz="1900" dirty="0" err="1">
                <a:latin typeface="Times New Roman" panose="02020603050405020304" pitchFamily="18" charset="0"/>
                <a:cs typeface="Times New Roman" panose="02020603050405020304" pitchFamily="18" charset="0"/>
              </a:rPr>
              <a:t>ZyCoV</a:t>
            </a:r>
            <a:r>
              <a:rPr lang="en-US" sz="1900" dirty="0">
                <a:latin typeface="Times New Roman" panose="02020603050405020304" pitchFamily="18" charset="0"/>
                <a:cs typeface="Times New Roman" panose="02020603050405020304" pitchFamily="18" charset="0"/>
              </a:rPr>
              <a:t>-D® Vaccine. Serious and unexpected side effects may also occur. Still being studied in clinical trials</a:t>
            </a:r>
          </a:p>
          <a:p>
            <a:pPr algn="just"/>
            <a:r>
              <a:rPr lang="en-US" sz="1900" b="1" dirty="0">
                <a:latin typeface="Times New Roman" panose="02020603050405020304" pitchFamily="18" charset="0"/>
                <a:cs typeface="Times New Roman" panose="02020603050405020304" pitchFamily="18" charset="0"/>
              </a:rPr>
              <a:t>Reporting of side effects</a:t>
            </a:r>
            <a:endParaRPr lang="en-IN" sz="1900"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Visit the nearest hospital or call the healthcare provider. Can report any side effects to Cadila Healthcare Ltd on toll free number </a:t>
            </a:r>
            <a:r>
              <a:rPr lang="en-US" sz="1900" b="1" dirty="0">
                <a:latin typeface="Times New Roman" panose="02020603050405020304" pitchFamily="18" charset="0"/>
                <a:cs typeface="Times New Roman" panose="02020603050405020304" pitchFamily="18" charset="0"/>
              </a:rPr>
              <a:t>1800 419 1141 </a:t>
            </a:r>
            <a:r>
              <a:rPr lang="en-US" sz="1900" dirty="0">
                <a:latin typeface="Times New Roman" panose="02020603050405020304" pitchFamily="18" charset="0"/>
                <a:cs typeface="Times New Roman" panose="02020603050405020304" pitchFamily="18" charset="0"/>
              </a:rPr>
              <a:t>or visit www zyduscadila.com.</a:t>
            </a:r>
          </a:p>
          <a:p>
            <a:pPr algn="just"/>
            <a:r>
              <a:rPr lang="en-US" sz="1900" b="1" dirty="0">
                <a:latin typeface="Times New Roman" panose="02020603050405020304" pitchFamily="18" charset="0"/>
                <a:cs typeface="Times New Roman" panose="02020603050405020304" pitchFamily="18" charset="0"/>
              </a:rPr>
              <a:t>Verification of </a:t>
            </a:r>
            <a:r>
              <a:rPr lang="en-US" sz="1900" b="1" dirty="0" err="1">
                <a:latin typeface="Times New Roman" panose="02020603050405020304" pitchFamily="18" charset="0"/>
                <a:cs typeface="Times New Roman" panose="02020603050405020304" pitchFamily="18" charset="0"/>
              </a:rPr>
              <a:t>ZyCoV</a:t>
            </a:r>
            <a:r>
              <a:rPr lang="en-US" sz="1900" b="1" dirty="0">
                <a:latin typeface="Times New Roman" panose="02020603050405020304" pitchFamily="18" charset="0"/>
                <a:cs typeface="Times New Roman" panose="02020603050405020304" pitchFamily="18" charset="0"/>
              </a:rPr>
              <a:t>-D® Authenticity</a:t>
            </a:r>
            <a:endParaRPr lang="en-IN" sz="1900" b="1" dirty="0">
              <a:latin typeface="Times New Roman" panose="02020603050405020304" pitchFamily="18" charset="0"/>
              <a:cs typeface="Times New Roman" panose="02020603050405020304" pitchFamily="18" charset="0"/>
            </a:endParaRPr>
          </a:p>
          <a:p>
            <a:pPr algn="just"/>
            <a:r>
              <a:rPr lang="en-US" sz="1900" dirty="0">
                <a:latin typeface="Times New Roman" panose="02020603050405020304" pitchFamily="18" charset="0"/>
                <a:cs typeface="Times New Roman" panose="02020603050405020304" pitchFamily="18" charset="0"/>
              </a:rPr>
              <a:t>Through Zydus Verify App. Each pack has a concealed secret code which comes with a scratch-able surface. The App connects the code and flashes the brand name verifying a genuine purchase.</a:t>
            </a:r>
            <a:endParaRPr lang="en-IN" sz="1900" dirty="0">
              <a:latin typeface="Times New Roman" panose="02020603050405020304" pitchFamily="18" charset="0"/>
              <a:cs typeface="Times New Roman" panose="02020603050405020304" pitchFamily="18" charset="0"/>
            </a:endParaRPr>
          </a:p>
          <a:p>
            <a:endParaRPr lang="en-IN" dirty="0"/>
          </a:p>
          <a:p>
            <a:endParaRPr lang="en-IN" dirty="0"/>
          </a:p>
          <a:p>
            <a:endParaRPr lang="en-IN" dirty="0"/>
          </a:p>
          <a:p>
            <a:endParaRPr lang="en-IN" b="1" dirty="0"/>
          </a:p>
        </p:txBody>
      </p:sp>
    </p:spTree>
    <p:extLst>
      <p:ext uri="{BB962C8B-B14F-4D97-AF65-F5344CB8AC3E}">
        <p14:creationId xmlns:p14="http://schemas.microsoft.com/office/powerpoint/2010/main" val="349835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D9BEA0-A729-4D6F-945D-3D0E5D4A5516}"/>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1A896F0-85B4-4D82-80CF-1BA8AD26C0C4}"/>
              </a:ext>
            </a:extLst>
          </p:cNvPr>
          <p:cNvSpPr>
            <a:spLocks noGrp="1"/>
          </p:cNvSpPr>
          <p:nvPr>
            <p:ph idx="1"/>
          </p:nvPr>
        </p:nvSpPr>
        <p:spPr/>
        <p:txBody>
          <a:bodyPr/>
          <a:lstStyle/>
          <a:p>
            <a:r>
              <a:rPr lang="en-US" b="1" dirty="0">
                <a:latin typeface="Times New Roman" panose="02020603050405020304" pitchFamily="18" charset="0"/>
                <a:cs typeface="Times New Roman" panose="02020603050405020304" pitchFamily="18" charset="0"/>
              </a:rPr>
              <a:t>Proven efficacy</a:t>
            </a:r>
            <a:endParaRPr lang="en-IN"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66.6% overall efficacy for symptomatic COVID-19 cases.</a:t>
            </a:r>
          </a:p>
          <a:p>
            <a:r>
              <a:rPr lang="en-US" dirty="0">
                <a:latin typeface="Times New Roman" panose="02020603050405020304" pitchFamily="18" charset="0"/>
                <a:cs typeface="Times New Roman" panose="02020603050405020304" pitchFamily="18" charset="0"/>
              </a:rPr>
              <a:t>100% efficacy for moderate COVID-19 cases.</a:t>
            </a:r>
          </a:p>
          <a:p>
            <a:r>
              <a:rPr lang="en-US" dirty="0">
                <a:latin typeface="Times New Roman" panose="02020603050405020304" pitchFamily="18" charset="0"/>
                <a:cs typeface="Times New Roman" panose="02020603050405020304" pitchFamily="18" charset="0"/>
              </a:rPr>
              <a:t>Tested in 28,000 subjects at &gt;5O centers across </a:t>
            </a:r>
            <a:r>
              <a:rPr lang="en-US" dirty="0" err="1">
                <a:latin typeface="Times New Roman" panose="02020603050405020304" pitchFamily="18" charset="0"/>
                <a:cs typeface="Times New Roman" panose="02020603050405020304" pitchFamily="18" charset="0"/>
              </a:rPr>
              <a:t>lndia</a:t>
            </a:r>
            <a:r>
              <a:rPr lang="en-US" dirty="0">
                <a:latin typeface="Times New Roman" panose="02020603050405020304" pitchFamily="18" charset="0"/>
                <a:cs typeface="Times New Roman" panose="02020603050405020304" pitchFamily="18" charset="0"/>
              </a:rPr>
              <a:t>.</a:t>
            </a:r>
          </a:p>
          <a:p>
            <a:r>
              <a:rPr lang="en-US" b="1" dirty="0">
                <a:latin typeface="Times New Roman" panose="02020603050405020304" pitchFamily="18" charset="0"/>
                <a:cs typeface="Times New Roman" panose="02020603050405020304" pitchFamily="18" charset="0"/>
              </a:rPr>
              <a:t>Proven safety profile</a:t>
            </a:r>
            <a:endParaRPr lang="en-IN" b="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DNA vaccines  to  date  are  not  known  to integrate into human</a:t>
            </a:r>
            <a:r>
              <a:rPr lang="en-IN"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genome, persist or even bio-distribute throughout the body of the vaccine recipient.</a:t>
            </a:r>
          </a:p>
          <a:p>
            <a:r>
              <a:rPr lang="en-US" dirty="0" err="1">
                <a:latin typeface="Times New Roman" panose="02020603050405020304" pitchFamily="18" charset="0"/>
                <a:cs typeface="Times New Roman" panose="02020603050405020304" pitchFamily="18" charset="0"/>
              </a:rPr>
              <a:t>ZyCoV</a:t>
            </a:r>
            <a:r>
              <a:rPr lang="en-US" dirty="0">
                <a:latin typeface="Times New Roman" panose="02020603050405020304" pitchFamily="18" charset="0"/>
                <a:cs typeface="Times New Roman" panose="02020603050405020304" pitchFamily="18" charset="0"/>
              </a:rPr>
              <a:t>-D® has a better safety profile in terms of systemic and local adverse events.</a:t>
            </a:r>
            <a:endParaRPr lang="en-IN" dirty="0">
              <a:latin typeface="Times New Roman" panose="02020603050405020304" pitchFamily="18" charset="0"/>
              <a:cs typeface="Times New Roman" panose="02020603050405020304" pitchFamily="18" charset="0"/>
            </a:endParaRPr>
          </a:p>
          <a:p>
            <a:endParaRPr lang="en-US" dirty="0"/>
          </a:p>
          <a:p>
            <a:endParaRPr lang="en-IN" dirty="0"/>
          </a:p>
        </p:txBody>
      </p:sp>
    </p:spTree>
    <p:extLst>
      <p:ext uri="{BB962C8B-B14F-4D97-AF65-F5344CB8AC3E}">
        <p14:creationId xmlns:p14="http://schemas.microsoft.com/office/powerpoint/2010/main" val="272868460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60CE27D5AB4543A573315B011C6C7D" ma:contentTypeVersion="13" ma:contentTypeDescription="Create a new document." ma:contentTypeScope="" ma:versionID="66a5e2e3bda8a813647ad14726da67d4">
  <xsd:schema xmlns:xsd="http://www.w3.org/2001/XMLSchema" xmlns:xs="http://www.w3.org/2001/XMLSchema" xmlns:p="http://schemas.microsoft.com/office/2006/metadata/properties" xmlns:ns2="0c1413a2-014c-4f8d-95c9-219594620d4d" xmlns:ns3="c6bc7fdb-94a0-4550-9262-59b9a1e24eae" targetNamespace="http://schemas.microsoft.com/office/2006/metadata/properties" ma:root="true" ma:fieldsID="f6273a6cf95cbe05957f653fca978236" ns2:_="" ns3:_="">
    <xsd:import namespace="0c1413a2-014c-4f8d-95c9-219594620d4d"/>
    <xsd:import namespace="c6bc7fdb-94a0-4550-9262-59b9a1e24e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c1413a2-014c-4f8d-95c9-219594620d4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bc7fdb-94a0-4550-9262-59b9a1e24eae"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c6bc7fdb-94a0-4550-9262-59b9a1e24eae">
      <UserInfo>
        <DisplayName/>
        <AccountId xsi:nil="true"/>
        <AccountType/>
      </UserInfo>
    </SharedWithUsers>
    <MediaLengthInSeconds xmlns="0c1413a2-014c-4f8d-95c9-219594620d4d" xsi:nil="true"/>
  </documentManagement>
</p:properties>
</file>

<file path=customXml/itemProps1.xml><?xml version="1.0" encoding="utf-8"?>
<ds:datastoreItem xmlns:ds="http://schemas.openxmlformats.org/officeDocument/2006/customXml" ds:itemID="{2C2AD3F3-A0F3-45E3-8D52-0E54E85C78D6}">
  <ds:schemaRefs>
    <ds:schemaRef ds:uri="http://schemas.microsoft.com/sharepoint/v3/contenttype/forms"/>
  </ds:schemaRefs>
</ds:datastoreItem>
</file>

<file path=customXml/itemProps2.xml><?xml version="1.0" encoding="utf-8"?>
<ds:datastoreItem xmlns:ds="http://schemas.openxmlformats.org/officeDocument/2006/customXml" ds:itemID="{3B55D5E0-9805-4098-A4CE-17A46A053739}"/>
</file>

<file path=customXml/itemProps3.xml><?xml version="1.0" encoding="utf-8"?>
<ds:datastoreItem xmlns:ds="http://schemas.openxmlformats.org/officeDocument/2006/customXml" ds:itemID="{D76C3496-5B50-49DB-B1D4-2C2FEF060FB5}">
  <ds:schemaRefs>
    <ds:schemaRef ds:uri="http://schemas.microsoft.com/office/infopath/2007/PartnerControls"/>
    <ds:schemaRef ds:uri="http://purl.org/dc/terms/"/>
    <ds:schemaRef ds:uri="http://purl.org/dc/dcmitype/"/>
    <ds:schemaRef ds:uri="http://www.w3.org/XML/1998/namespace"/>
    <ds:schemaRef ds:uri="e96ca46b-4195-4225-953c-1014c7a44f1a"/>
    <ds:schemaRef ds:uri="http://purl.org/dc/elements/1.1/"/>
    <ds:schemaRef ds:uri="http://schemas.microsoft.com/office/2006/documentManagement/types"/>
    <ds:schemaRef ds:uri="http://schemas.openxmlformats.org/package/2006/metadata/core-properties"/>
    <ds:schemaRef ds:uri="56d6e6fb-e03d-4e2f-90de-45b1602c3c4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Retrospect</Template>
  <TotalTime>1622</TotalTime>
  <Words>2125</Words>
  <Application>Microsoft Office PowerPoint</Application>
  <PresentationFormat>Widescreen</PresentationFormat>
  <Paragraphs>153</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MS PGothic</vt:lpstr>
      <vt:lpstr>Arial</vt:lpstr>
      <vt:lpstr>Calibri</vt:lpstr>
      <vt:lpstr>Calibri Light</vt:lpstr>
      <vt:lpstr>Gill Sans MT</vt:lpstr>
      <vt:lpstr>Times New Roman</vt:lpstr>
      <vt:lpstr>Wingdings</vt:lpstr>
      <vt:lpstr>Retrospect</vt:lpstr>
      <vt:lpstr>nCOV.19 Plasmid DNA Vaccine ZYCOV-D</vt:lpstr>
      <vt:lpstr>Introduction</vt:lpstr>
      <vt:lpstr>Clinical Trials</vt:lpstr>
      <vt:lpstr>About the Vaccine</vt:lpstr>
      <vt:lpstr>PowerPoint Presentation</vt:lpstr>
      <vt:lpstr>PowerPoint Presentation</vt:lpstr>
      <vt:lpstr>PowerPoint Presentation</vt:lpstr>
      <vt:lpstr>PowerPoint Presentation</vt:lpstr>
      <vt:lpstr>PowerPoint Presentation</vt:lpstr>
      <vt:lpstr>Advantages</vt:lpstr>
      <vt:lpstr>PowerPoint Presentation</vt:lpstr>
      <vt:lpstr>PowerPoint Presentation</vt:lpstr>
      <vt:lpstr>PowerPoint Presentation</vt:lpstr>
      <vt:lpstr>PowerPoint Presentation</vt:lpstr>
      <vt:lpstr>PowerPoint Presentation</vt:lpstr>
      <vt:lpstr>PowerPoint Presentation</vt:lpstr>
      <vt:lpstr>Instructions for use</vt:lpstr>
      <vt:lpstr>2. Fill syringe</vt:lpstr>
      <vt:lpstr>3. Load Injector</vt:lpstr>
      <vt:lpstr>4. Give Injection</vt:lpstr>
      <vt:lpstr>PowerPoint Presentation</vt:lpstr>
      <vt:lpstr>Helpful Tips</vt:lpstr>
      <vt:lpstr>PowerPoint Presentation</vt:lpstr>
      <vt:lpstr>         </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Saket Parashar</dc:creator>
  <cp:lastModifiedBy>Prem Singh</cp:lastModifiedBy>
  <cp:revision>39</cp:revision>
  <dcterms:created xsi:type="dcterms:W3CDTF">2021-10-27T11:09:57Z</dcterms:created>
  <dcterms:modified xsi:type="dcterms:W3CDTF">2021-10-29T07:15:24Z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0x010100F660CE27D5AB4543A573315B011C6C7D</vt:lpwstr>
  </property>
  <property fmtid="{D5CDD505-2E9C-101B-9397-08002B2CF9AE}" pid="3" name="Order">
    <vt:r8>8894300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ies>
</file>